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59" r:id="rId4"/>
    <p:sldId id="268" r:id="rId5"/>
    <p:sldId id="267" r:id="rId6"/>
    <p:sldId id="269" r:id="rId7"/>
    <p:sldId id="271" r:id="rId8"/>
    <p:sldId id="278" r:id="rId9"/>
    <p:sldId id="270" r:id="rId10"/>
    <p:sldId id="272" r:id="rId11"/>
    <p:sldId id="274" r:id="rId12"/>
    <p:sldId id="275" r:id="rId13"/>
    <p:sldId id="273" r:id="rId14"/>
    <p:sldId id="276" r:id="rId15"/>
    <p:sldId id="277" r:id="rId16"/>
    <p:sldId id="260" r:id="rId17"/>
    <p:sldId id="261" r:id="rId18"/>
    <p:sldId id="262" r:id="rId19"/>
    <p:sldId id="264"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 id="263"/>
          </p14:sldIdLst>
        </p14:section>
        <p14:section name="20211227discussion" id="{10C51B06-E5CB-4824-B851-BE17D37AFC6F}">
          <p14:sldIdLst>
            <p14:sldId id="259"/>
            <p14:sldId id="268"/>
            <p14:sldId id="267"/>
            <p14:sldId id="269"/>
          </p14:sldIdLst>
        </p14:section>
        <p14:section name="revised" id="{E2731618-AE76-4B3D-833B-E195EBAA2CF9}">
          <p14:sldIdLst>
            <p14:sldId id="271"/>
            <p14:sldId id="278"/>
            <p14:sldId id="270"/>
            <p14:sldId id="272"/>
            <p14:sldId id="274"/>
            <p14:sldId id="275"/>
            <p14:sldId id="273"/>
            <p14:sldId id="276"/>
            <p14:sldId id="277"/>
          </p14:sldIdLst>
        </p14:section>
        <p14:section name="未命名的章節" id="{6307537D-6353-4941-B5D4-C12F3B6A1BDB}">
          <p14:sldIdLst>
            <p14:sldId id="260"/>
            <p14:sldId id="261"/>
            <p14:sldId id="262"/>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FF7861"/>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7" autoAdjust="0"/>
    <p:restoredTop sz="94404" autoAdjust="0"/>
  </p:normalViewPr>
  <p:slideViewPr>
    <p:cSldViewPr snapToGrid="0">
      <p:cViewPr>
        <p:scale>
          <a:sx n="70" d="100"/>
          <a:sy n="70" d="100"/>
        </p:scale>
        <p:origin x="49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2022/1/7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5</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13</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14</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2022/1/7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2022/1/7</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GC1_LIM food web</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53715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6814686" cy="461665"/>
          </a:xfrm>
          <a:prstGeom prst="rect">
            <a:avLst/>
          </a:prstGeom>
          <a:noFill/>
        </p:spPr>
        <p:txBody>
          <a:bodyPr wrap="none" rtlCol="0">
            <a:spAutoFit/>
          </a:bodyPr>
          <a:lstStyle/>
          <a:p>
            <a:r>
              <a:rPr lang="en-US" altLang="zh-TW" sz="2400" dirty="0"/>
              <a:t>Data from van </a:t>
            </a:r>
            <a:r>
              <a:rPr lang="en-US" altLang="zh-TW" sz="2400" dirty="0" err="1"/>
              <a:t>Oevelen</a:t>
            </a:r>
            <a:r>
              <a:rPr lang="en-US" altLang="zh-TW" sz="2400" dirty="0"/>
              <a:t> et al</a:t>
            </a:r>
            <a:r>
              <a:rPr lang="en-US" altLang="zh-TW" sz="2400" dirty="0" smtClean="0"/>
              <a:t>.(2011) in </a:t>
            </a:r>
            <a:r>
              <a:rPr lang="en-US" altLang="zh-TW" sz="2400" dirty="0" err="1" smtClean="0"/>
              <a:t>Nazare</a:t>
            </a:r>
            <a:r>
              <a:rPr lang="en-US" altLang="zh-TW" sz="2400" dirty="0" smtClean="0"/>
              <a:t> canyon </a:t>
            </a:r>
            <a:endParaRPr lang="zh-TW" altLang="en-US" sz="24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3320741" y="2304661"/>
            <a:ext cx="184731" cy="369332"/>
          </a:xfrm>
          <a:prstGeom prst="rect">
            <a:avLst/>
          </a:prstGeom>
          <a:noFill/>
        </p:spPr>
        <p:txBody>
          <a:bodyPr wrap="none" rtlCol="0">
            <a:spAutoFit/>
          </a:bodyPr>
          <a:lstStyle/>
          <a:p>
            <a:endParaRPr lang="zh-TW" altLang="en-US" dirty="0"/>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3632312516"/>
              </p:ext>
            </p:extLst>
          </p:nvPr>
        </p:nvGraphicFramePr>
        <p:xfrm>
          <a:off x="222445" y="4876800"/>
          <a:ext cx="5966369" cy="1981200"/>
        </p:xfrm>
        <a:graphic>
          <a:graphicData uri="http://schemas.openxmlformats.org/drawingml/2006/table">
            <a:tbl>
              <a:tblPr firstRow="1" bandRow="1">
                <a:tableStyleId>{7DF18680-E054-41AD-8BC1-D1AEF772440D}</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5953618" cy="461665"/>
          </a:xfrm>
          <a:prstGeom prst="rect">
            <a:avLst/>
          </a:prstGeom>
          <a:noFill/>
        </p:spPr>
        <p:txBody>
          <a:bodyPr wrap="none" rtlCol="0">
            <a:spAutoFit/>
          </a:bodyPr>
          <a:lstStyle/>
          <a:p>
            <a:r>
              <a:rPr lang="en-US" altLang="zh-TW" sz="2400" dirty="0"/>
              <a:t>Data from </a:t>
            </a:r>
            <a:r>
              <a:rPr lang="en-US" altLang="zh-TW" sz="2400" dirty="0" smtClean="0"/>
              <a:t>Rowe et al. (2008) in </a:t>
            </a:r>
            <a:r>
              <a:rPr lang="en-US" altLang="zh-TW" sz="2400" dirty="0"/>
              <a:t>Gulf of Mexico</a:t>
            </a:r>
            <a:endParaRPr lang="zh-TW" altLang="en-US" sz="2400" dirty="0"/>
          </a:p>
        </p:txBody>
      </p:sp>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4191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aphicFrame>
        <p:nvGraphicFramePr>
          <p:cNvPr id="8" name="表格 7"/>
          <p:cNvGraphicFramePr>
            <a:graphicFrameLocks noGrp="1"/>
          </p:cNvGraphicFramePr>
          <p:nvPr>
            <p:extLst>
              <p:ext uri="{D42A27DB-BD31-4B8C-83A1-F6EECF244321}">
                <p14:modId xmlns:p14="http://schemas.microsoft.com/office/powerpoint/2010/main" val="821109383"/>
              </p:ext>
            </p:extLst>
          </p:nvPr>
        </p:nvGraphicFramePr>
        <p:xfrm>
          <a:off x="249382" y="4757928"/>
          <a:ext cx="5966369" cy="1981200"/>
        </p:xfrm>
        <a:graphic>
          <a:graphicData uri="http://schemas.openxmlformats.org/drawingml/2006/table">
            <a:tbl>
              <a:tblPr firstRow="1" bandRow="1">
                <a:tableStyleId>{00A15C55-8517-42AA-B614-E9B94910E393}</a:tableStyleId>
              </a:tblPr>
              <a:tblGrid>
                <a:gridCol w="2280123">
                  <a:extLst>
                    <a:ext uri="{9D8B030D-6E8A-4147-A177-3AD203B41FA5}">
                      <a16:colId xmlns:a16="http://schemas.microsoft.com/office/drawing/2014/main" val="2956442999"/>
                    </a:ext>
                  </a:extLst>
                </a:gridCol>
                <a:gridCol w="3686246">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594911" y="572878"/>
            <a:ext cx="2907976" cy="954107"/>
          </a:xfrm>
          <a:prstGeom prst="rect">
            <a:avLst/>
          </a:prstGeom>
          <a:noFill/>
        </p:spPr>
        <p:txBody>
          <a:bodyPr wrap="none" rtlCol="0">
            <a:spAutoFit/>
          </a:bodyPr>
          <a:lstStyle/>
          <a:p>
            <a:r>
              <a:rPr lang="en-US" altLang="zh-TW" sz="2800" dirty="0" smtClean="0"/>
              <a:t>Ax=b</a:t>
            </a:r>
          </a:p>
          <a:p>
            <a:r>
              <a:rPr lang="en-US" altLang="zh-TW" sz="2800" dirty="0" smtClean="0"/>
              <a:t>Mass conservation</a:t>
            </a:r>
            <a:endParaRPr lang="zh-TW" altLang="en-US" sz="2800" dirty="0"/>
          </a:p>
        </p:txBody>
      </p:sp>
      <p:pic>
        <p:nvPicPr>
          <p:cNvPr id="3" name="圖片 2"/>
          <p:cNvPicPr/>
          <p:nvPr/>
        </p:nvPicPr>
        <p:blipFill rotWithShape="1">
          <a:blip r:embed="rId2">
            <a:extLst>
              <a:ext uri="{28A0092B-C50C-407E-A947-70E740481C1C}">
                <a14:useLocalDpi xmlns:a14="http://schemas.microsoft.com/office/drawing/2010/main" val="0"/>
              </a:ext>
            </a:extLst>
          </a:blip>
          <a:srcRect l="13010" r="9056"/>
          <a:stretch/>
        </p:blipFill>
        <p:spPr>
          <a:xfrm>
            <a:off x="7159225" y="1211449"/>
            <a:ext cx="4811279" cy="5360835"/>
          </a:xfrm>
          <a:prstGeom prst="rect">
            <a:avLst/>
          </a:prstGeom>
        </p:spPr>
      </p:pic>
      <p:grpSp>
        <p:nvGrpSpPr>
          <p:cNvPr id="4" name="群組 3"/>
          <p:cNvGrpSpPr/>
          <p:nvPr/>
        </p:nvGrpSpPr>
        <p:grpSpPr>
          <a:xfrm>
            <a:off x="6652909" y="1211449"/>
            <a:ext cx="2347827" cy="5053058"/>
            <a:chOff x="217819" y="1200019"/>
            <a:chExt cx="2347827" cy="5053058"/>
          </a:xfrm>
        </p:grpSpPr>
        <p:sp>
          <p:nvSpPr>
            <p:cNvPr id="5" name="矩形 4"/>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8" name="矩形 7"/>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9" name="直線單箭頭接點 8"/>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3" name="矩形 12"/>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grpSp>
        <p:nvGrpSpPr>
          <p:cNvPr id="14" name="群組 13"/>
          <p:cNvGrpSpPr/>
          <p:nvPr/>
        </p:nvGrpSpPr>
        <p:grpSpPr>
          <a:xfrm>
            <a:off x="594911" y="1742345"/>
            <a:ext cx="1294137" cy="2798043"/>
            <a:chOff x="649816" y="2058422"/>
            <a:chExt cx="1294137" cy="2798043"/>
          </a:xfrm>
        </p:grpSpPr>
        <mc:AlternateContent xmlns:mc="http://schemas.openxmlformats.org/markup-compatibility/2006" xmlns:a14="http://schemas.microsoft.com/office/drawing/2010/main">
          <mc:Choice Requires="a14">
            <p:sp>
              <p:nvSpPr>
                <p:cNvPr id="15" name="矩形 14"/>
                <p:cNvSpPr/>
                <p:nvPr/>
              </p:nvSpPr>
              <p:spPr>
                <a:xfrm>
                  <a:off x="649816" y="2058422"/>
                  <a:ext cx="122039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𝑠𝑒𝑑</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2" name="矩形 71"/>
                <p:cNvSpPr>
                  <a:spLocks noRot="1" noChangeAspect="1" noMove="1" noResize="1" noEditPoints="1" noAdjustHandles="1" noChangeArrowheads="1" noChangeShapeType="1" noTextEdit="1"/>
                </p:cNvSpPr>
                <p:nvPr/>
              </p:nvSpPr>
              <p:spPr>
                <a:xfrm>
                  <a:off x="649816" y="2058422"/>
                  <a:ext cx="1220398"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9816" y="2784667"/>
                  <a:ext cx="122520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3" name="矩形 72"/>
                <p:cNvSpPr>
                  <a:spLocks noRot="1" noChangeAspect="1" noMove="1" noResize="1" noEditPoints="1" noAdjustHandles="1" noChangeArrowheads="1" noChangeShapeType="1" noTextEdit="1"/>
                </p:cNvSpPr>
                <p:nvPr/>
              </p:nvSpPr>
              <p:spPr>
                <a:xfrm>
                  <a:off x="649816" y="2784667"/>
                  <a:ext cx="122520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816" y="3506166"/>
                  <a:ext cx="1247649"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𝑚𝑒𝑖</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4" name="矩形 73"/>
                <p:cNvSpPr>
                  <a:spLocks noRot="1" noChangeAspect="1" noMove="1" noResize="1" noEditPoints="1" noAdjustHandles="1" noChangeArrowheads="1" noChangeShapeType="1" noTextEdit="1"/>
                </p:cNvSpPr>
                <p:nvPr/>
              </p:nvSpPr>
              <p:spPr>
                <a:xfrm>
                  <a:off x="649816" y="3506166"/>
                  <a:ext cx="1247649"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9816" y="4238219"/>
                  <a:ext cx="12941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75" name="矩形 74"/>
                <p:cNvSpPr>
                  <a:spLocks noRot="1" noChangeAspect="1" noMove="1" noResize="1" noEditPoints="1" noAdjustHandles="1" noChangeArrowheads="1" noChangeShapeType="1" noTextEdit="1"/>
                </p:cNvSpPr>
                <p:nvPr/>
              </p:nvSpPr>
              <p:spPr>
                <a:xfrm>
                  <a:off x="649816" y="4238219"/>
                  <a:ext cx="1294137" cy="618246"/>
                </a:xfrm>
                <a:prstGeom prst="rect">
                  <a:avLst/>
                </a:prstGeom>
                <a:blipFill>
                  <a:blip r:embed="rId6"/>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9493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398058" cy="1754326"/>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smtClean="0"/>
              <a:t>mg/m2/d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a:t>mg/m2/d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a:t>Hsu et al. </a:t>
            </a:r>
            <a:r>
              <a:rPr lang="en-US" altLang="zh-TW" dirty="0" smtClean="0"/>
              <a:t>(2014)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2">
            <a:extLst>
              <a:ext uri="{28A0092B-C50C-407E-A947-70E740481C1C}">
                <a14:useLocalDpi xmlns:a14="http://schemas.microsoft.com/office/drawing/2010/main" val="0"/>
              </a:ext>
            </a:extLst>
          </a:blip>
          <a:srcRect l="29611" t="34705" r="14944" b="676"/>
          <a:stretch/>
        </p:blipFill>
        <p:spPr>
          <a:xfrm>
            <a:off x="7721601" y="618066"/>
            <a:ext cx="4216399" cy="4267200"/>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6575197" y="1173988"/>
            <a:ext cx="1146404" cy="923330"/>
          </a:xfrm>
          <a:prstGeom prst="rect">
            <a:avLst/>
          </a:prstGeom>
          <a:noFill/>
        </p:spPr>
        <p:txBody>
          <a:bodyPr wrap="none" rtlCol="0">
            <a:spAutoFit/>
          </a:bodyPr>
          <a:lstStyle/>
          <a:p>
            <a:r>
              <a:rPr lang="en-US" altLang="zh-TW" dirty="0" smtClean="0"/>
              <a:t>BAC-&gt;DIC</a:t>
            </a:r>
            <a:endParaRPr lang="en-US" altLang="zh-TW" dirty="0"/>
          </a:p>
          <a:p>
            <a:r>
              <a:rPr lang="en-US" altLang="zh-TW" dirty="0" smtClean="0"/>
              <a:t>MEI-&gt;DIC</a:t>
            </a:r>
          </a:p>
          <a:p>
            <a:r>
              <a:rPr lang="en-US" altLang="zh-TW" dirty="0" smtClean="0"/>
              <a:t>MAC-&gt;DIC</a:t>
            </a:r>
          </a:p>
        </p:txBody>
      </p:sp>
    </p:spTree>
    <p:extLst>
      <p:ext uri="{BB962C8B-B14F-4D97-AF65-F5344CB8AC3E}">
        <p14:creationId xmlns:p14="http://schemas.microsoft.com/office/powerpoint/2010/main" val="1577500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clrChange>
              <a:clrFrom>
                <a:srgbClr val="FFFFFF"/>
              </a:clrFrom>
              <a:clrTo>
                <a:srgbClr val="FFFFFF">
                  <a:alpha val="0"/>
                </a:srgbClr>
              </a:clrTo>
            </a:clrChange>
          </a:blip>
          <a:srcRect l="36389" t="20247" r="7847" b="10618"/>
          <a:stretch/>
        </p:blipFill>
        <p:spPr>
          <a:xfrm>
            <a:off x="2021692" y="901700"/>
            <a:ext cx="7831115" cy="5461300"/>
          </a:xfrm>
          <a:prstGeom prst="rect">
            <a:avLst/>
          </a:prstGeom>
        </p:spPr>
      </p:pic>
      <p:sp>
        <p:nvSpPr>
          <p:cNvPr id="4" name="矩形 3"/>
          <p:cNvSpPr/>
          <p:nvPr/>
        </p:nvSpPr>
        <p:spPr>
          <a:xfrm>
            <a:off x="2444750" y="316925"/>
            <a:ext cx="6985000" cy="584775"/>
          </a:xfrm>
          <a:prstGeom prst="rect">
            <a:avLst/>
          </a:prstGeom>
        </p:spPr>
        <p:txBody>
          <a:bodyPr wrap="square">
            <a:spAutoFit/>
          </a:bodyPr>
          <a:lstStyle/>
          <a:p>
            <a:pPr algn="ctr"/>
            <a:r>
              <a:rPr lang="en-US" altLang="zh-TW" sz="3200" dirty="0" smtClean="0"/>
              <a:t>Development of a linear inverse model</a:t>
            </a:r>
          </a:p>
        </p:txBody>
      </p:sp>
    </p:spTree>
    <p:extLst>
      <p:ext uri="{BB962C8B-B14F-4D97-AF65-F5344CB8AC3E}">
        <p14:creationId xmlns:p14="http://schemas.microsoft.com/office/powerpoint/2010/main" val="2836091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p:grpSp>
        <p:nvGrpSpPr>
          <p:cNvPr id="53" name="群組 52"/>
          <p:cNvGrpSpPr/>
          <p:nvPr/>
        </p:nvGrpSpPr>
        <p:grpSpPr>
          <a:xfrm>
            <a:off x="5825236" y="329128"/>
            <a:ext cx="6268826" cy="6132135"/>
            <a:chOff x="5393554" y="344791"/>
            <a:chExt cx="6268826" cy="6132135"/>
          </a:xfrm>
        </p:grpSpPr>
        <p:grpSp>
          <p:nvGrpSpPr>
            <p:cNvPr id="5" name="群組 4"/>
            <p:cNvGrpSpPr/>
            <p:nvPr/>
          </p:nvGrpSpPr>
          <p:grpSpPr>
            <a:xfrm>
              <a:off x="5393554" y="344791"/>
              <a:ext cx="6268826" cy="6132135"/>
              <a:chOff x="5393554" y="344791"/>
              <a:chExt cx="6268826" cy="6132135"/>
            </a:xfrm>
          </p:grpSpPr>
          <p:grpSp>
            <p:nvGrpSpPr>
              <p:cNvPr id="6" name="群組 5"/>
              <p:cNvGrpSpPr/>
              <p:nvPr/>
            </p:nvGrpSpPr>
            <p:grpSpPr>
              <a:xfrm>
                <a:off x="5393554" y="344791"/>
                <a:ext cx="6268826" cy="6132135"/>
                <a:chOff x="3478490" y="301659"/>
                <a:chExt cx="6268826" cy="6132135"/>
              </a:xfrm>
            </p:grpSpPr>
            <p:sp>
              <p:nvSpPr>
                <p:cNvPr id="8" name="矩形 7"/>
                <p:cNvSpPr/>
                <p:nvPr/>
              </p:nvSpPr>
              <p:spPr>
                <a:xfrm>
                  <a:off x="3478490" y="301659"/>
                  <a:ext cx="6268826" cy="613213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9" name="矩形 8"/>
                <p:cNvSpPr/>
                <p:nvPr/>
              </p:nvSpPr>
              <p:spPr>
                <a:xfrm>
                  <a:off x="3478490" y="1913641"/>
                  <a:ext cx="6268826" cy="452015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a:p>
              </p:txBody>
            </p:sp>
            <p:sp>
              <p:nvSpPr>
                <p:cNvPr id="10" name="流程圖: 替代程序 9"/>
                <p:cNvSpPr/>
                <p:nvPr/>
              </p:nvSpPr>
              <p:spPr>
                <a:xfrm>
                  <a:off x="5939662" y="786526"/>
                  <a:ext cx="11312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smtClean="0"/>
                    <a:t>doc_w</a:t>
                  </a:r>
                  <a:endParaRPr lang="zh-TW" altLang="en-US" sz="2000" dirty="0"/>
                </a:p>
              </p:txBody>
            </p:sp>
            <p:sp>
              <p:nvSpPr>
                <p:cNvPr id="11" name="流程圖: 替代程序 10"/>
                <p:cNvSpPr/>
                <p:nvPr/>
              </p:nvSpPr>
              <p:spPr>
                <a:xfrm>
                  <a:off x="7964896" y="781078"/>
                  <a:ext cx="103296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err="1"/>
                    <a:t>d</a:t>
                  </a:r>
                  <a:r>
                    <a:rPr lang="en-US" altLang="zh-TW" sz="2000" dirty="0" err="1" smtClean="0"/>
                    <a:t>ic_w</a:t>
                  </a:r>
                  <a:endParaRPr lang="zh-TW" altLang="en-US" sz="2000" dirty="0"/>
                </a:p>
              </p:txBody>
            </p:sp>
            <p:sp>
              <p:nvSpPr>
                <p:cNvPr id="12" name="流程圖: 替代程序 11"/>
                <p:cNvSpPr/>
                <p:nvPr/>
              </p:nvSpPr>
              <p:spPr>
                <a:xfrm>
                  <a:off x="4096093" y="781079"/>
                  <a:ext cx="949604"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d</a:t>
                  </a:r>
                  <a:r>
                    <a:rPr lang="en-US" altLang="zh-TW" sz="2000" dirty="0" smtClean="0"/>
                    <a:t>et_w</a:t>
                  </a:r>
                  <a:endParaRPr lang="zh-TW" altLang="en-US" sz="2000" dirty="0"/>
                </a:p>
              </p:txBody>
            </p:sp>
            <p:sp>
              <p:nvSpPr>
                <p:cNvPr id="13" name="橢圓 12"/>
                <p:cNvSpPr/>
                <p:nvPr/>
              </p:nvSpPr>
              <p:spPr>
                <a:xfrm>
                  <a:off x="4170697" y="2153207"/>
                  <a:ext cx="892998" cy="892998"/>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det</a:t>
                  </a:r>
                  <a:endParaRPr lang="zh-TW" altLang="en-US" sz="2000" dirty="0">
                    <a:solidFill>
                      <a:sysClr val="windowText" lastClr="000000"/>
                    </a:solidFill>
                  </a:endParaRPr>
                </a:p>
              </p:txBody>
            </p:sp>
            <p:sp>
              <p:nvSpPr>
                <p:cNvPr id="14" name="橢圓 13"/>
                <p:cNvSpPr/>
                <p:nvPr/>
              </p:nvSpPr>
              <p:spPr>
                <a:xfrm>
                  <a:off x="4137055" y="3677650"/>
                  <a:ext cx="926640" cy="9266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doc</a:t>
                  </a:r>
                  <a:endParaRPr lang="zh-TW" altLang="en-US" sz="2000" dirty="0">
                    <a:solidFill>
                      <a:sysClr val="windowText" lastClr="000000"/>
                    </a:solidFill>
                  </a:endParaRPr>
                </a:p>
              </p:txBody>
            </p:sp>
            <p:sp>
              <p:nvSpPr>
                <p:cNvPr id="15" name="橢圓 14"/>
                <p:cNvSpPr/>
                <p:nvPr/>
              </p:nvSpPr>
              <p:spPr>
                <a:xfrm>
                  <a:off x="4202548" y="5212265"/>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bac</a:t>
                  </a:r>
                  <a:endParaRPr lang="zh-TW" altLang="en-US" sz="2000" dirty="0">
                    <a:solidFill>
                      <a:sysClr val="windowText" lastClr="000000"/>
                    </a:solidFill>
                  </a:endParaRPr>
                </a:p>
              </p:txBody>
            </p:sp>
            <p:sp>
              <p:nvSpPr>
                <p:cNvPr id="16" name="橢圓 15"/>
                <p:cNvSpPr/>
                <p:nvPr/>
              </p:nvSpPr>
              <p:spPr>
                <a:xfrm>
                  <a:off x="6544359" y="3654179"/>
                  <a:ext cx="950110" cy="95011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nem</a:t>
                  </a:r>
                  <a:endParaRPr lang="zh-TW" altLang="en-US" sz="2000" dirty="0">
                    <a:solidFill>
                      <a:sysClr val="windowText" lastClr="000000"/>
                    </a:solidFill>
                  </a:endParaRPr>
                </a:p>
              </p:txBody>
            </p:sp>
            <p:sp>
              <p:nvSpPr>
                <p:cNvPr id="17" name="橢圓 16"/>
                <p:cNvSpPr/>
                <p:nvPr/>
              </p:nvSpPr>
              <p:spPr>
                <a:xfrm>
                  <a:off x="6525719" y="5212264"/>
                  <a:ext cx="931836" cy="931836"/>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solidFill>
                        <a:sysClr val="windowText" lastClr="000000"/>
                      </a:solidFill>
                    </a:rPr>
                    <a:t>mac</a:t>
                  </a:r>
                  <a:endParaRPr lang="zh-TW" altLang="en-US" sz="2000" dirty="0">
                    <a:solidFill>
                      <a:sysClr val="windowText" lastClr="000000"/>
                    </a:solidFill>
                  </a:endParaRPr>
                </a:p>
              </p:txBody>
            </p:sp>
            <p:sp>
              <p:nvSpPr>
                <p:cNvPr id="18" name="流程圖: 替代程序 17"/>
                <p:cNvSpPr/>
                <p:nvPr/>
              </p:nvSpPr>
              <p:spPr>
                <a:xfrm>
                  <a:off x="8464595" y="3847143"/>
                  <a:ext cx="843148" cy="653143"/>
                </a:xfrm>
                <a:prstGeom prst="flowChartAlternateProcess">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smtClean="0"/>
                    <a:t>exp</a:t>
                  </a:r>
                  <a:endParaRPr lang="zh-TW" altLang="en-US" sz="2000" dirty="0"/>
                </a:p>
              </p:txBody>
            </p:sp>
            <p:cxnSp>
              <p:nvCxnSpPr>
                <p:cNvPr id="19" name="直線單箭頭接點 18"/>
                <p:cNvCxnSpPr>
                  <a:stCxn id="13" idx="4"/>
                  <a:endCxn id="14" idx="0"/>
                </p:cNvCxnSpPr>
                <p:nvPr/>
              </p:nvCxnSpPr>
              <p:spPr>
                <a:xfrm flipH="1">
                  <a:off x="4600375" y="3046205"/>
                  <a:ext cx="16821" cy="6314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4718649" y="4604289"/>
                  <a:ext cx="17253" cy="607975"/>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5" idx="6"/>
                  <a:endCxn id="17" idx="2"/>
                </p:cNvCxnSpPr>
                <p:nvPr/>
              </p:nvCxnSpPr>
              <p:spPr>
                <a:xfrm flipV="1">
                  <a:off x="5134384" y="5678182"/>
                  <a:ext cx="1391335"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5" idx="7"/>
                </p:cNvCxnSpPr>
                <p:nvPr/>
              </p:nvCxnSpPr>
              <p:spPr>
                <a:xfrm flipV="1">
                  <a:off x="4997920" y="4173715"/>
                  <a:ext cx="1644381" cy="11750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16" idx="4"/>
                  <a:endCxn id="17" idx="0"/>
                </p:cNvCxnSpPr>
                <p:nvPr/>
              </p:nvCxnSpPr>
              <p:spPr>
                <a:xfrm flipH="1">
                  <a:off x="6991637" y="4604289"/>
                  <a:ext cx="27777" cy="6079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0" idx="2"/>
                </p:cNvCxnSpPr>
                <p:nvPr/>
              </p:nvCxnSpPr>
              <p:spPr>
                <a:xfrm flipV="1">
                  <a:off x="5073771" y="1439669"/>
                  <a:ext cx="1431525" cy="273404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12" idx="2"/>
                  <a:endCxn id="13" idx="0"/>
                </p:cNvCxnSpPr>
                <p:nvPr/>
              </p:nvCxnSpPr>
              <p:spPr>
                <a:xfrm>
                  <a:off x="4570895" y="1434222"/>
                  <a:ext cx="46301" cy="71898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4810489" y="1398308"/>
                  <a:ext cx="3409189" cy="391341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6" idx="0"/>
                  <a:endCxn id="11" idx="2"/>
                </p:cNvCxnSpPr>
                <p:nvPr/>
              </p:nvCxnSpPr>
              <p:spPr>
                <a:xfrm flipV="1">
                  <a:off x="7019414" y="1434221"/>
                  <a:ext cx="1461966" cy="221995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7" idx="7"/>
                </p:cNvCxnSpPr>
                <p:nvPr/>
              </p:nvCxnSpPr>
              <p:spPr>
                <a:xfrm flipV="1">
                  <a:off x="7321091" y="1398308"/>
                  <a:ext cx="1523150" cy="395042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6" idx="6"/>
                  <a:endCxn id="18" idx="1"/>
                </p:cNvCxnSpPr>
                <p:nvPr/>
              </p:nvCxnSpPr>
              <p:spPr>
                <a:xfrm>
                  <a:off x="7494469" y="4129234"/>
                  <a:ext cx="970126" cy="44481"/>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7" idx="6"/>
                </p:cNvCxnSpPr>
                <p:nvPr/>
              </p:nvCxnSpPr>
              <p:spPr>
                <a:xfrm flipV="1">
                  <a:off x="7457555" y="4401058"/>
                  <a:ext cx="1047943" cy="1277124"/>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6" idx="1"/>
                  <a:endCxn id="13" idx="7"/>
                </p:cNvCxnSpPr>
                <p:nvPr/>
              </p:nvCxnSpPr>
              <p:spPr>
                <a:xfrm flipH="1" flipV="1">
                  <a:off x="4932918" y="2283984"/>
                  <a:ext cx="1750581" cy="1509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5063693" y="2667027"/>
                  <a:ext cx="1549209" cy="139920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13" idx="5"/>
                </p:cNvCxnSpPr>
                <p:nvPr/>
              </p:nvCxnSpPr>
              <p:spPr>
                <a:xfrm flipH="1" flipV="1">
                  <a:off x="4932918" y="2915428"/>
                  <a:ext cx="1835248" cy="23675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839887" y="3046205"/>
                  <a:ext cx="1899126" cy="24682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線單箭頭接點 6"/>
              <p:cNvCxnSpPr/>
              <p:nvPr/>
            </p:nvCxnSpPr>
            <p:spPr>
              <a:xfrm>
                <a:off x="6406623" y="4647420"/>
                <a:ext cx="17253" cy="60797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6042043" y="1440348"/>
              <a:ext cx="4983737" cy="4336094"/>
              <a:chOff x="6042043" y="1440348"/>
              <a:chExt cx="4983737" cy="4336094"/>
            </a:xfrm>
          </p:grpSpPr>
          <p:sp>
            <p:nvSpPr>
              <p:cNvPr id="36" name="文字方塊 35"/>
              <p:cNvSpPr txBox="1"/>
              <p:nvPr/>
            </p:nvSpPr>
            <p:spPr>
              <a:xfrm>
                <a:off x="6491537" y="1511285"/>
                <a:ext cx="372218" cy="369332"/>
              </a:xfrm>
              <a:prstGeom prst="rect">
                <a:avLst/>
              </a:prstGeom>
              <a:noFill/>
            </p:spPr>
            <p:txBody>
              <a:bodyPr wrap="none" rtlCol="0">
                <a:spAutoFit/>
              </a:bodyPr>
              <a:lstStyle/>
              <a:p>
                <a:r>
                  <a:rPr lang="en-US" altLang="zh-TW" dirty="0" smtClean="0">
                    <a:solidFill>
                      <a:schemeClr val="bg1"/>
                    </a:solidFill>
                  </a:rPr>
                  <a:t>f1</a:t>
                </a:r>
                <a:endParaRPr lang="zh-TW" altLang="en-US" dirty="0">
                  <a:solidFill>
                    <a:schemeClr val="bg1"/>
                  </a:solidFill>
                </a:endParaRPr>
              </a:p>
            </p:txBody>
          </p:sp>
          <p:sp>
            <p:nvSpPr>
              <p:cNvPr id="37" name="文字方塊 36"/>
              <p:cNvSpPr txBox="1"/>
              <p:nvPr/>
            </p:nvSpPr>
            <p:spPr>
              <a:xfrm>
                <a:off x="6194828" y="3123267"/>
                <a:ext cx="372218" cy="369332"/>
              </a:xfrm>
              <a:prstGeom prst="rect">
                <a:avLst/>
              </a:prstGeom>
              <a:noFill/>
            </p:spPr>
            <p:txBody>
              <a:bodyPr wrap="none" rtlCol="0">
                <a:spAutoFit/>
              </a:bodyPr>
              <a:lstStyle/>
              <a:p>
                <a:r>
                  <a:rPr lang="en-US" altLang="zh-TW" dirty="0" smtClean="0">
                    <a:solidFill>
                      <a:schemeClr val="bg1"/>
                    </a:solidFill>
                  </a:rPr>
                  <a:t>f2</a:t>
                </a:r>
                <a:endParaRPr lang="zh-TW" altLang="en-US" dirty="0">
                  <a:solidFill>
                    <a:schemeClr val="bg1"/>
                  </a:solidFill>
                </a:endParaRPr>
              </a:p>
            </p:txBody>
          </p:sp>
          <p:sp>
            <p:nvSpPr>
              <p:cNvPr id="38" name="文字方塊 37"/>
              <p:cNvSpPr txBox="1"/>
              <p:nvPr/>
            </p:nvSpPr>
            <p:spPr>
              <a:xfrm>
                <a:off x="6540766" y="4653572"/>
                <a:ext cx="372218" cy="369332"/>
              </a:xfrm>
              <a:prstGeom prst="rect">
                <a:avLst/>
              </a:prstGeom>
              <a:noFill/>
            </p:spPr>
            <p:txBody>
              <a:bodyPr wrap="none" rtlCol="0">
                <a:spAutoFit/>
              </a:bodyPr>
              <a:lstStyle/>
              <a:p>
                <a:r>
                  <a:rPr lang="en-US" altLang="zh-TW" dirty="0" smtClean="0">
                    <a:solidFill>
                      <a:schemeClr val="bg1"/>
                    </a:solidFill>
                  </a:rPr>
                  <a:t>f3</a:t>
                </a:r>
                <a:endParaRPr lang="zh-TW" altLang="en-US" dirty="0">
                  <a:solidFill>
                    <a:schemeClr val="bg1"/>
                  </a:solidFill>
                </a:endParaRPr>
              </a:p>
            </p:txBody>
          </p:sp>
          <p:sp>
            <p:nvSpPr>
              <p:cNvPr id="39" name="文字方塊 38"/>
              <p:cNvSpPr txBox="1"/>
              <p:nvPr/>
            </p:nvSpPr>
            <p:spPr>
              <a:xfrm>
                <a:off x="6042043" y="4619688"/>
                <a:ext cx="372218" cy="369332"/>
              </a:xfrm>
              <a:prstGeom prst="rect">
                <a:avLst/>
              </a:prstGeom>
              <a:noFill/>
            </p:spPr>
            <p:txBody>
              <a:bodyPr wrap="square" rtlCol="0">
                <a:spAutoFit/>
              </a:bodyPr>
              <a:lstStyle/>
              <a:p>
                <a:r>
                  <a:rPr lang="en-US" altLang="zh-TW" dirty="0" smtClean="0">
                    <a:solidFill>
                      <a:schemeClr val="bg1"/>
                    </a:solidFill>
                  </a:rPr>
                  <a:t>f4</a:t>
                </a:r>
                <a:endParaRPr lang="zh-TW" altLang="en-US" dirty="0">
                  <a:solidFill>
                    <a:schemeClr val="bg1"/>
                  </a:solidFill>
                </a:endParaRPr>
              </a:p>
            </p:txBody>
          </p:sp>
          <p:sp>
            <p:nvSpPr>
              <p:cNvPr id="40" name="文字方塊 39"/>
              <p:cNvSpPr txBox="1"/>
              <p:nvPr/>
            </p:nvSpPr>
            <p:spPr>
              <a:xfrm>
                <a:off x="7836275" y="1511285"/>
                <a:ext cx="372218" cy="369332"/>
              </a:xfrm>
              <a:prstGeom prst="rect">
                <a:avLst/>
              </a:prstGeom>
              <a:noFill/>
            </p:spPr>
            <p:txBody>
              <a:bodyPr wrap="square" rtlCol="0">
                <a:spAutoFit/>
              </a:bodyPr>
              <a:lstStyle/>
              <a:p>
                <a:r>
                  <a:rPr lang="en-US" altLang="zh-TW" dirty="0" smtClean="0">
                    <a:solidFill>
                      <a:schemeClr val="bg1"/>
                    </a:solidFill>
                  </a:rPr>
                  <a:t>f5</a:t>
                </a:r>
                <a:endParaRPr lang="zh-TW" altLang="en-US" dirty="0">
                  <a:solidFill>
                    <a:schemeClr val="bg1"/>
                  </a:solidFill>
                </a:endParaRPr>
              </a:p>
            </p:txBody>
          </p:sp>
          <p:sp>
            <p:nvSpPr>
              <p:cNvPr id="41" name="文字方塊 40"/>
              <p:cNvSpPr txBox="1"/>
              <p:nvPr/>
            </p:nvSpPr>
            <p:spPr>
              <a:xfrm>
                <a:off x="9549533" y="1440348"/>
                <a:ext cx="372218" cy="369332"/>
              </a:xfrm>
              <a:prstGeom prst="rect">
                <a:avLst/>
              </a:prstGeom>
              <a:noFill/>
            </p:spPr>
            <p:txBody>
              <a:bodyPr wrap="square" rtlCol="0">
                <a:spAutoFit/>
              </a:bodyPr>
              <a:lstStyle/>
              <a:p>
                <a:r>
                  <a:rPr lang="en-US" altLang="zh-TW" dirty="0" smtClean="0">
                    <a:solidFill>
                      <a:schemeClr val="bg1"/>
                    </a:solidFill>
                  </a:rPr>
                  <a:t>f6</a:t>
                </a:r>
                <a:endParaRPr lang="zh-TW" altLang="en-US" dirty="0">
                  <a:solidFill>
                    <a:schemeClr val="bg1"/>
                  </a:solidFill>
                </a:endParaRPr>
              </a:p>
            </p:txBody>
          </p:sp>
          <p:sp>
            <p:nvSpPr>
              <p:cNvPr id="42" name="文字方塊 41"/>
              <p:cNvSpPr txBox="1"/>
              <p:nvPr/>
            </p:nvSpPr>
            <p:spPr>
              <a:xfrm>
                <a:off x="6742120" y="3275294"/>
                <a:ext cx="372218" cy="369332"/>
              </a:xfrm>
              <a:prstGeom prst="rect">
                <a:avLst/>
              </a:prstGeom>
              <a:noFill/>
            </p:spPr>
            <p:txBody>
              <a:bodyPr wrap="square" rtlCol="0">
                <a:spAutoFit/>
              </a:bodyPr>
              <a:lstStyle/>
              <a:p>
                <a:r>
                  <a:rPr lang="en-US" altLang="zh-TW" dirty="0" smtClean="0">
                    <a:solidFill>
                      <a:schemeClr val="bg1"/>
                    </a:solidFill>
                  </a:rPr>
                  <a:t>f7</a:t>
                </a:r>
                <a:endParaRPr lang="zh-TW" altLang="en-US" dirty="0">
                  <a:solidFill>
                    <a:schemeClr val="bg1"/>
                  </a:solidFill>
                </a:endParaRPr>
              </a:p>
            </p:txBody>
          </p:sp>
          <p:sp>
            <p:nvSpPr>
              <p:cNvPr id="43" name="文字方塊 42"/>
              <p:cNvSpPr txBox="1"/>
              <p:nvPr/>
            </p:nvSpPr>
            <p:spPr>
              <a:xfrm>
                <a:off x="8318359" y="4797256"/>
                <a:ext cx="372218" cy="369332"/>
              </a:xfrm>
              <a:prstGeom prst="rect">
                <a:avLst/>
              </a:prstGeom>
              <a:noFill/>
            </p:spPr>
            <p:txBody>
              <a:bodyPr wrap="square" rtlCol="0">
                <a:spAutoFit/>
              </a:bodyPr>
              <a:lstStyle/>
              <a:p>
                <a:r>
                  <a:rPr lang="en-US" altLang="zh-TW" dirty="0" smtClean="0">
                    <a:solidFill>
                      <a:schemeClr val="bg1"/>
                    </a:solidFill>
                  </a:rPr>
                  <a:t>f8</a:t>
                </a:r>
                <a:endParaRPr lang="zh-TW" altLang="en-US" dirty="0">
                  <a:solidFill>
                    <a:schemeClr val="bg1"/>
                  </a:solidFill>
                </a:endParaRPr>
              </a:p>
            </p:txBody>
          </p:sp>
          <p:sp>
            <p:nvSpPr>
              <p:cNvPr id="44" name="文字方塊 43"/>
              <p:cNvSpPr txBox="1"/>
              <p:nvPr/>
            </p:nvSpPr>
            <p:spPr>
              <a:xfrm>
                <a:off x="7581464" y="3231984"/>
                <a:ext cx="372218" cy="369332"/>
              </a:xfrm>
              <a:prstGeom prst="rect">
                <a:avLst/>
              </a:prstGeom>
              <a:noFill/>
            </p:spPr>
            <p:txBody>
              <a:bodyPr wrap="square" rtlCol="0">
                <a:spAutoFit/>
              </a:bodyPr>
              <a:lstStyle/>
              <a:p>
                <a:r>
                  <a:rPr lang="en-US" altLang="zh-TW" dirty="0" smtClean="0">
                    <a:solidFill>
                      <a:schemeClr val="bg1"/>
                    </a:solidFill>
                  </a:rPr>
                  <a:t>f9</a:t>
                </a:r>
                <a:endParaRPr lang="zh-TW" altLang="en-US" dirty="0">
                  <a:solidFill>
                    <a:schemeClr val="bg1"/>
                  </a:solidFill>
                </a:endParaRPr>
              </a:p>
            </p:txBody>
          </p:sp>
          <p:sp>
            <p:nvSpPr>
              <p:cNvPr id="45" name="文字方塊 44"/>
              <p:cNvSpPr txBox="1"/>
              <p:nvPr/>
            </p:nvSpPr>
            <p:spPr>
              <a:xfrm>
                <a:off x="7787104" y="2981930"/>
                <a:ext cx="502493" cy="369332"/>
              </a:xfrm>
              <a:prstGeom prst="rect">
                <a:avLst/>
              </a:prstGeom>
              <a:noFill/>
            </p:spPr>
            <p:txBody>
              <a:bodyPr wrap="square" rtlCol="0">
                <a:spAutoFit/>
              </a:bodyPr>
              <a:lstStyle/>
              <a:p>
                <a:r>
                  <a:rPr lang="en-US" altLang="zh-TW" dirty="0" smtClean="0">
                    <a:solidFill>
                      <a:schemeClr val="bg1"/>
                    </a:solidFill>
                  </a:rPr>
                  <a:t>f10</a:t>
                </a:r>
                <a:endParaRPr lang="zh-TW" altLang="en-US" dirty="0">
                  <a:solidFill>
                    <a:schemeClr val="bg1"/>
                  </a:solidFill>
                </a:endParaRPr>
              </a:p>
            </p:txBody>
          </p:sp>
          <p:sp>
            <p:nvSpPr>
              <p:cNvPr id="46" name="文字方塊 45"/>
              <p:cNvSpPr txBox="1"/>
              <p:nvPr/>
            </p:nvSpPr>
            <p:spPr>
              <a:xfrm>
                <a:off x="7233044" y="4886966"/>
                <a:ext cx="502493" cy="369332"/>
              </a:xfrm>
              <a:prstGeom prst="rect">
                <a:avLst/>
              </a:prstGeom>
              <a:noFill/>
            </p:spPr>
            <p:txBody>
              <a:bodyPr wrap="square" rtlCol="0">
                <a:spAutoFit/>
              </a:bodyPr>
              <a:lstStyle/>
              <a:p>
                <a:r>
                  <a:rPr lang="en-US" altLang="zh-TW" dirty="0" smtClean="0">
                    <a:solidFill>
                      <a:schemeClr val="bg1"/>
                    </a:solidFill>
                  </a:rPr>
                  <a:t>f11</a:t>
                </a:r>
                <a:endParaRPr lang="zh-TW" altLang="en-US" dirty="0">
                  <a:solidFill>
                    <a:schemeClr val="bg1"/>
                  </a:solidFill>
                </a:endParaRPr>
              </a:p>
            </p:txBody>
          </p:sp>
          <p:sp>
            <p:nvSpPr>
              <p:cNvPr id="47" name="文字方塊 46"/>
              <p:cNvSpPr txBox="1"/>
              <p:nvPr/>
            </p:nvSpPr>
            <p:spPr>
              <a:xfrm>
                <a:off x="7470994" y="5407110"/>
                <a:ext cx="502493" cy="369332"/>
              </a:xfrm>
              <a:prstGeom prst="rect">
                <a:avLst/>
              </a:prstGeom>
              <a:noFill/>
            </p:spPr>
            <p:txBody>
              <a:bodyPr wrap="square" rtlCol="0">
                <a:spAutoFit/>
              </a:bodyPr>
              <a:lstStyle/>
              <a:p>
                <a:r>
                  <a:rPr lang="en-US" altLang="zh-TW" dirty="0" smtClean="0">
                    <a:solidFill>
                      <a:schemeClr val="bg1"/>
                    </a:solidFill>
                  </a:rPr>
                  <a:t>f12</a:t>
                </a:r>
                <a:endParaRPr lang="zh-TW" altLang="en-US" dirty="0">
                  <a:solidFill>
                    <a:schemeClr val="bg1"/>
                  </a:solidFill>
                </a:endParaRPr>
              </a:p>
            </p:txBody>
          </p:sp>
          <p:sp>
            <p:nvSpPr>
              <p:cNvPr id="48" name="文字方塊 47"/>
              <p:cNvSpPr txBox="1"/>
              <p:nvPr/>
            </p:nvSpPr>
            <p:spPr>
              <a:xfrm>
                <a:off x="8759525" y="4675775"/>
                <a:ext cx="502493" cy="369332"/>
              </a:xfrm>
              <a:prstGeom prst="rect">
                <a:avLst/>
              </a:prstGeom>
              <a:noFill/>
            </p:spPr>
            <p:txBody>
              <a:bodyPr wrap="square" rtlCol="0">
                <a:spAutoFit/>
              </a:bodyPr>
              <a:lstStyle/>
              <a:p>
                <a:r>
                  <a:rPr lang="en-US" altLang="zh-TW" dirty="0" smtClean="0">
                    <a:solidFill>
                      <a:schemeClr val="bg1"/>
                    </a:solidFill>
                  </a:rPr>
                  <a:t>f13</a:t>
                </a:r>
                <a:endParaRPr lang="zh-TW" altLang="en-US" dirty="0">
                  <a:solidFill>
                    <a:schemeClr val="bg1"/>
                  </a:solidFill>
                </a:endParaRPr>
              </a:p>
            </p:txBody>
          </p:sp>
          <p:sp>
            <p:nvSpPr>
              <p:cNvPr id="49" name="文字方塊 48"/>
              <p:cNvSpPr txBox="1"/>
              <p:nvPr/>
            </p:nvSpPr>
            <p:spPr>
              <a:xfrm>
                <a:off x="9562433" y="2615920"/>
                <a:ext cx="502493" cy="369332"/>
              </a:xfrm>
              <a:prstGeom prst="rect">
                <a:avLst/>
              </a:prstGeom>
              <a:noFill/>
            </p:spPr>
            <p:txBody>
              <a:bodyPr wrap="square" rtlCol="0">
                <a:spAutoFit/>
              </a:bodyPr>
              <a:lstStyle/>
              <a:p>
                <a:r>
                  <a:rPr lang="en-US" altLang="zh-TW" dirty="0" smtClean="0">
                    <a:solidFill>
                      <a:schemeClr val="bg1"/>
                    </a:solidFill>
                  </a:rPr>
                  <a:t>f14</a:t>
                </a:r>
                <a:endParaRPr lang="zh-TW" altLang="en-US" dirty="0">
                  <a:solidFill>
                    <a:schemeClr val="bg1"/>
                  </a:solidFill>
                </a:endParaRPr>
              </a:p>
            </p:txBody>
          </p:sp>
          <p:sp>
            <p:nvSpPr>
              <p:cNvPr id="50" name="文字方塊 49"/>
              <p:cNvSpPr txBox="1"/>
              <p:nvPr/>
            </p:nvSpPr>
            <p:spPr>
              <a:xfrm>
                <a:off x="10523287" y="1909917"/>
                <a:ext cx="502493" cy="369332"/>
              </a:xfrm>
              <a:prstGeom prst="rect">
                <a:avLst/>
              </a:prstGeom>
              <a:noFill/>
            </p:spPr>
            <p:txBody>
              <a:bodyPr wrap="square" rtlCol="0">
                <a:spAutoFit/>
              </a:bodyPr>
              <a:lstStyle/>
              <a:p>
                <a:r>
                  <a:rPr lang="en-US" altLang="zh-TW" dirty="0" smtClean="0">
                    <a:solidFill>
                      <a:schemeClr val="bg1"/>
                    </a:solidFill>
                  </a:rPr>
                  <a:t>f15</a:t>
                </a:r>
                <a:endParaRPr lang="zh-TW" altLang="en-US" dirty="0">
                  <a:solidFill>
                    <a:schemeClr val="bg1"/>
                  </a:solidFill>
                </a:endParaRPr>
              </a:p>
            </p:txBody>
          </p:sp>
          <p:sp>
            <p:nvSpPr>
              <p:cNvPr id="51" name="文字方塊 50"/>
              <p:cNvSpPr txBox="1"/>
              <p:nvPr/>
            </p:nvSpPr>
            <p:spPr>
              <a:xfrm>
                <a:off x="9960307" y="3740029"/>
                <a:ext cx="502493" cy="369332"/>
              </a:xfrm>
              <a:prstGeom prst="rect">
                <a:avLst/>
              </a:prstGeom>
              <a:noFill/>
            </p:spPr>
            <p:txBody>
              <a:bodyPr wrap="square" rtlCol="0">
                <a:spAutoFit/>
              </a:bodyPr>
              <a:lstStyle/>
              <a:p>
                <a:r>
                  <a:rPr lang="en-US" altLang="zh-TW" dirty="0" smtClean="0">
                    <a:solidFill>
                      <a:schemeClr val="bg1"/>
                    </a:solidFill>
                  </a:rPr>
                  <a:t>f16</a:t>
                </a:r>
                <a:endParaRPr lang="zh-TW" altLang="en-US" dirty="0">
                  <a:solidFill>
                    <a:schemeClr val="bg1"/>
                  </a:solidFill>
                </a:endParaRPr>
              </a:p>
            </p:txBody>
          </p:sp>
          <p:sp>
            <p:nvSpPr>
              <p:cNvPr id="52" name="文字方塊 51"/>
              <p:cNvSpPr txBox="1"/>
              <p:nvPr/>
            </p:nvSpPr>
            <p:spPr>
              <a:xfrm>
                <a:off x="10227773" y="4670278"/>
                <a:ext cx="502493" cy="369332"/>
              </a:xfrm>
              <a:prstGeom prst="rect">
                <a:avLst/>
              </a:prstGeom>
              <a:noFill/>
            </p:spPr>
            <p:txBody>
              <a:bodyPr wrap="square" rtlCol="0">
                <a:spAutoFit/>
              </a:bodyPr>
              <a:lstStyle/>
              <a:p>
                <a:r>
                  <a:rPr lang="en-US" altLang="zh-TW" dirty="0" smtClean="0">
                    <a:solidFill>
                      <a:schemeClr val="bg1"/>
                    </a:solidFill>
                  </a:rPr>
                  <a:t>f17</a:t>
                </a:r>
                <a:endParaRPr lang="zh-TW" altLang="en-US" dirty="0">
                  <a:solidFill>
                    <a:schemeClr val="bg1"/>
                  </a:solidFill>
                </a:endParaRPr>
              </a:p>
            </p:txBody>
          </p:sp>
        </p:grpSp>
      </p:grpSp>
      <mc:AlternateContent xmlns:mc="http://schemas.openxmlformats.org/markup-compatibility/2006" xmlns:a14="http://schemas.microsoft.com/office/drawing/2010/main">
        <mc:Choice Requires="a14">
          <p:sp>
            <p:nvSpPr>
              <p:cNvPr id="54" name="矩形 53"/>
              <p:cNvSpPr/>
              <p:nvPr/>
            </p:nvSpPr>
            <p:spPr>
              <a:xfrm>
                <a:off x="191314" y="2813089"/>
                <a:ext cx="454015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𝑑𝑒𝑡</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191314" y="2813089"/>
                <a:ext cx="4540154" cy="61824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91314" y="3538457"/>
                <a:ext cx="337643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𝑑𝑜𝑐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5</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191314" y="3538457"/>
                <a:ext cx="3376437" cy="6182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91037" y="4317498"/>
                <a:ext cx="4160306"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𝑏𝑎𝑐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6−</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191037" y="4317498"/>
                <a:ext cx="4160306" cy="61824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91037" y="5055969"/>
                <a:ext cx="515404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𝑛𝑒𝑚</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9+</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11−</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10−</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14−</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16</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191037" y="5055969"/>
                <a:ext cx="5154040" cy="61824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1037" y="5781337"/>
                <a:ext cx="5016310"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panose="02040503050406030204" pitchFamily="18" charset="0"/>
                            </a:rPr>
                            <m:t>𝑑</m:t>
                          </m:r>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𝑚𝑎𝑐</m:t>
                          </m:r>
                        </m:num>
                        <m:den>
                          <m:r>
                            <a:rPr lang="en-US" altLang="zh-TW" b="0" i="1" dirty="0" smtClean="0">
                              <a:latin typeface="Cambria Math" panose="02040503050406030204" pitchFamily="18" charset="0"/>
                            </a:rPr>
                            <m:t>𝑑𝑡</m:t>
                          </m:r>
                        </m:den>
                      </m:f>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7+</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12+</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13−</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8−</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15−</m:t>
                      </m:r>
                      <m:r>
                        <a:rPr lang="en-US" altLang="zh-TW" b="0" i="1" dirty="0" smtClean="0">
                          <a:latin typeface="Cambria Math" panose="02040503050406030204" pitchFamily="18" charset="0"/>
                        </a:rPr>
                        <m:t>𝑓</m:t>
                      </m:r>
                      <m:r>
                        <a:rPr lang="en-US" altLang="zh-TW" b="0" i="1" dirty="0" smtClean="0">
                          <a:latin typeface="Cambria Math" panose="02040503050406030204" pitchFamily="18" charset="0"/>
                        </a:rPr>
                        <m:t>17</m:t>
                      </m:r>
                      <m:r>
                        <a:rPr lang="en-US" altLang="zh-TW" b="0" i="0" dirty="0" smtClean="0">
                          <a:latin typeface="Cambria Math" panose="02040503050406030204" pitchFamily="18" charset="0"/>
                        </a:rPr>
                        <m:t>=0</m:t>
                      </m:r>
                    </m:oMath>
                  </m:oMathPara>
                </a14:m>
                <a:endParaRPr lang="en-US" altLang="zh-TW"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191037" y="5781337"/>
                <a:ext cx="5016310" cy="618246"/>
              </a:xfrm>
              <a:prstGeom prst="rect">
                <a:avLst/>
              </a:prstGeom>
              <a:blipFill>
                <a:blip r:embed="rId7"/>
                <a:stretch>
                  <a:fillRect/>
                </a:stretch>
              </a:blipFill>
            </p:spPr>
            <p:txBody>
              <a:bodyPr/>
              <a:lstStyle/>
              <a:p>
                <a:r>
                  <a:rPr lang="zh-TW" altLang="en-US">
                    <a:noFill/>
                  </a:rPr>
                  <a:t> </a:t>
                </a:r>
              </a:p>
            </p:txBody>
          </p:sp>
        </mc:Fallback>
      </mc:AlternateContent>
      <p:sp>
        <p:nvSpPr>
          <p:cNvPr id="59" name="矩形 58"/>
          <p:cNvSpPr/>
          <p:nvPr/>
        </p:nvSpPr>
        <p:spPr>
          <a:xfrm>
            <a:off x="198372" y="6461263"/>
            <a:ext cx="5068595" cy="338554"/>
          </a:xfrm>
          <a:prstGeom prst="rect">
            <a:avLst/>
          </a:prstGeom>
        </p:spPr>
        <p:txBody>
          <a:bodyPr wrap="square">
            <a:spAutoFit/>
          </a:bodyPr>
          <a:lstStyle/>
          <a:p>
            <a:r>
              <a:rPr lang="en-US" altLang="zh-TW" sz="1600" dirty="0" smtClean="0"/>
              <a:t>All mass balances are assumed to be in steady state</a:t>
            </a:r>
            <a:endParaRPr lang="zh-TW" altLang="en-US" sz="1600" dirty="0"/>
          </a:p>
        </p:txBody>
      </p:sp>
    </p:spTree>
    <p:extLst>
      <p:ext uri="{BB962C8B-B14F-4D97-AF65-F5344CB8AC3E}">
        <p14:creationId xmlns:p14="http://schemas.microsoft.com/office/powerpoint/2010/main" val="3081526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3" y="329128"/>
            <a:ext cx="5399797" cy="1077218"/>
          </a:xfrm>
          <a:prstGeom prst="rect">
            <a:avLst/>
          </a:prstGeom>
        </p:spPr>
        <p:txBody>
          <a:bodyPr wrap="square">
            <a:spAutoFit/>
          </a:bodyPr>
          <a:lstStyle/>
          <a:p>
            <a:pPr algn="ctr"/>
            <a:r>
              <a:rPr lang="en-US" altLang="zh-TW" sz="3200" dirty="0" smtClean="0"/>
              <a:t>Development of a linear inverse model</a:t>
            </a:r>
          </a:p>
        </p:txBody>
      </p:sp>
      <p:pic>
        <p:nvPicPr>
          <p:cNvPr id="4" name="圖片 3"/>
          <p:cNvPicPr>
            <a:picLocks noChangeAspect="1"/>
          </p:cNvPicPr>
          <p:nvPr/>
        </p:nvPicPr>
        <p:blipFill rotWithShape="1">
          <a:blip r:embed="rId2">
            <a:clrChange>
              <a:clrFrom>
                <a:srgbClr val="FFFFFF"/>
              </a:clrFrom>
              <a:clrTo>
                <a:srgbClr val="FFFFFF">
                  <a:alpha val="0"/>
                </a:srgbClr>
              </a:clrTo>
            </a:clrChange>
          </a:blip>
          <a:srcRect l="36389" t="20247" r="7847" b="55638"/>
          <a:stretch/>
        </p:blipFill>
        <p:spPr>
          <a:xfrm>
            <a:off x="8914" y="1471527"/>
            <a:ext cx="5585607" cy="1358757"/>
          </a:xfrm>
          <a:prstGeom prst="rect">
            <a:avLst/>
          </a:prstGeom>
        </p:spPr>
      </p:pic>
      <mc:AlternateContent xmlns:mc="http://schemas.openxmlformats.org/markup-compatibility/2006" xmlns:a14="http://schemas.microsoft.com/office/drawing/2010/main">
        <mc:Choice Requires="a14">
          <p:sp>
            <p:nvSpPr>
              <p:cNvPr id="54" name="矩形 53"/>
              <p:cNvSpPr/>
              <p:nvPr/>
            </p:nvSpPr>
            <p:spPr>
              <a:xfrm>
                <a:off x="5663763" y="197484"/>
                <a:ext cx="3089820"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𝑑𝑒𝑡</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4" name="矩形 53"/>
              <p:cNvSpPr>
                <a:spLocks noRot="1" noChangeAspect="1" noMove="1" noResize="1" noEditPoints="1" noAdjustHandles="1" noChangeArrowheads="1" noChangeShapeType="1" noTextEdit="1"/>
              </p:cNvSpPr>
              <p:nvPr/>
            </p:nvSpPr>
            <p:spPr>
              <a:xfrm>
                <a:off x="5663763" y="197484"/>
                <a:ext cx="3089820" cy="442942"/>
              </a:xfrm>
              <a:prstGeom prst="rect">
                <a:avLst/>
              </a:prstGeom>
              <a:blipFill>
                <a:blip r:embed="rId3"/>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63763" y="675005"/>
                <a:ext cx="231300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𝑑𝑜𝑐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5</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5" name="矩形 54"/>
              <p:cNvSpPr>
                <a:spLocks noRot="1" noChangeAspect="1" noMove="1" noResize="1" noEditPoints="1" noAdjustHandles="1" noChangeArrowheads="1" noChangeShapeType="1" noTextEdit="1"/>
              </p:cNvSpPr>
              <p:nvPr/>
            </p:nvSpPr>
            <p:spPr>
              <a:xfrm>
                <a:off x="5663763" y="675005"/>
                <a:ext cx="2313005" cy="442942"/>
              </a:xfrm>
              <a:prstGeom prst="rect">
                <a:avLst/>
              </a:prstGeom>
              <a:blipFill>
                <a:blip r:embed="rId4"/>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663763" y="1207310"/>
                <a:ext cx="283340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𝑏𝑎𝑐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6−</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6" name="矩形 55"/>
              <p:cNvSpPr>
                <a:spLocks noRot="1" noChangeAspect="1" noMove="1" noResize="1" noEditPoints="1" noAdjustHandles="1" noChangeArrowheads="1" noChangeShapeType="1" noTextEdit="1"/>
              </p:cNvSpPr>
              <p:nvPr/>
            </p:nvSpPr>
            <p:spPr>
              <a:xfrm>
                <a:off x="5663763" y="1207310"/>
                <a:ext cx="2833403" cy="442942"/>
              </a:xfrm>
              <a:prstGeom prst="rect">
                <a:avLst/>
              </a:prstGeom>
              <a:blipFill>
                <a:blip r:embed="rId5"/>
                <a:stretch>
                  <a:fillRect b="-13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63763" y="1735996"/>
                <a:ext cx="3494225"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𝑛𝑒𝑚</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9+</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11−</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10−</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14−</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16</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7" name="矩形 56"/>
              <p:cNvSpPr>
                <a:spLocks noRot="1" noChangeAspect="1" noMove="1" noResize="1" noEditPoints="1" noAdjustHandles="1" noChangeArrowheads="1" noChangeShapeType="1" noTextEdit="1"/>
              </p:cNvSpPr>
              <p:nvPr/>
            </p:nvSpPr>
            <p:spPr>
              <a:xfrm>
                <a:off x="5663763" y="1735996"/>
                <a:ext cx="3494225" cy="442942"/>
              </a:xfrm>
              <a:prstGeom prst="rect">
                <a:avLst/>
              </a:prstGeom>
              <a:blipFill>
                <a:blip r:embed="rId6"/>
                <a:stretch>
                  <a:fillRect b="-277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663763" y="2254493"/>
                <a:ext cx="3401893"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𝑑</m:t>
                          </m:r>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𝑚𝑎𝑐</m:t>
                          </m:r>
                        </m:num>
                        <m:den>
                          <m:r>
                            <a:rPr lang="en-US" altLang="zh-TW" sz="1200" b="0" i="1" dirty="0" smtClean="0">
                              <a:latin typeface="Cambria Math" panose="02040503050406030204" pitchFamily="18" charset="0"/>
                            </a:rPr>
                            <m:t>𝑑𝑡</m:t>
                          </m:r>
                        </m:den>
                      </m:f>
                      <m:r>
                        <a:rPr lang="en-US" altLang="zh-TW" sz="1200" b="0" i="1" dirty="0" smtClean="0">
                          <a:latin typeface="Cambria Math" panose="02040503050406030204" pitchFamily="18" charset="0"/>
                        </a:rPr>
                        <m:t>=</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7+</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12+</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13−</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8−</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15−</m:t>
                      </m:r>
                      <m:r>
                        <a:rPr lang="en-US" altLang="zh-TW" sz="1200" b="0" i="1" dirty="0" smtClean="0">
                          <a:latin typeface="Cambria Math" panose="02040503050406030204" pitchFamily="18" charset="0"/>
                        </a:rPr>
                        <m:t>𝑓</m:t>
                      </m:r>
                      <m:r>
                        <a:rPr lang="en-US" altLang="zh-TW" sz="1200" b="0" i="1" dirty="0" smtClean="0">
                          <a:latin typeface="Cambria Math" panose="02040503050406030204" pitchFamily="18" charset="0"/>
                        </a:rPr>
                        <m:t>17</m:t>
                      </m:r>
                      <m:r>
                        <a:rPr lang="en-US" altLang="zh-TW" sz="1200" b="0" i="0" dirty="0" smtClean="0">
                          <a:latin typeface="Cambria Math" panose="02040503050406030204" pitchFamily="18" charset="0"/>
                        </a:rPr>
                        <m:t>=0</m:t>
                      </m:r>
                    </m:oMath>
                  </m:oMathPara>
                </a14:m>
                <a:endParaRPr lang="en-US" altLang="zh-TW" sz="1200" b="0" dirty="0" smtClean="0"/>
              </a:p>
            </p:txBody>
          </p:sp>
        </mc:Choice>
        <mc:Fallback xmlns="">
          <p:sp>
            <p:nvSpPr>
              <p:cNvPr id="58" name="矩形 57"/>
              <p:cNvSpPr>
                <a:spLocks noRot="1" noChangeAspect="1" noMove="1" noResize="1" noEditPoints="1" noAdjustHandles="1" noChangeArrowheads="1" noChangeShapeType="1" noTextEdit="1"/>
              </p:cNvSpPr>
              <p:nvPr/>
            </p:nvSpPr>
            <p:spPr>
              <a:xfrm>
                <a:off x="5663763" y="2254493"/>
                <a:ext cx="3401893" cy="442942"/>
              </a:xfrm>
              <a:prstGeom prst="rect">
                <a:avLst/>
              </a:prstGeom>
              <a:blipFill>
                <a:blip r:embed="rId7"/>
                <a:stretch>
                  <a:fillRect b="-2778"/>
                </a:stretch>
              </a:blipFill>
            </p:spPr>
            <p:txBody>
              <a:bodyPr/>
              <a:lstStyle/>
              <a:p>
                <a:r>
                  <a:rPr lang="zh-TW" altLang="en-US">
                    <a:noFill/>
                  </a:rPr>
                  <a:t> </a:t>
                </a:r>
              </a:p>
            </p:txBody>
          </p:sp>
        </mc:Fallback>
      </mc:AlternateContent>
      <p:sp>
        <p:nvSpPr>
          <p:cNvPr id="59" name="矩形 58"/>
          <p:cNvSpPr/>
          <p:nvPr/>
        </p:nvSpPr>
        <p:spPr>
          <a:xfrm>
            <a:off x="103642" y="6390334"/>
            <a:ext cx="5396149" cy="338554"/>
          </a:xfrm>
          <a:prstGeom prst="rect">
            <a:avLst/>
          </a:prstGeom>
        </p:spPr>
        <p:txBody>
          <a:bodyPr wrap="square">
            <a:spAutoFit/>
          </a:bodyPr>
          <a:lstStyle/>
          <a:p>
            <a:r>
              <a:rPr lang="en-US" altLang="zh-TW" sz="1600" dirty="0" smtClean="0"/>
              <a:t>All mass balances are assumed to be in steady state</a:t>
            </a:r>
            <a:r>
              <a:rPr lang="zh-TW" altLang="en-US" sz="1600" dirty="0" smtClean="0"/>
              <a:t> </a:t>
            </a:r>
            <a:r>
              <a:rPr lang="en-US" altLang="zh-TW" sz="1600" dirty="0" smtClean="0"/>
              <a:t>(i.e. b=0)</a:t>
            </a:r>
            <a:endParaRPr lang="zh-TW" altLang="en-US" sz="1600" dirty="0"/>
          </a:p>
        </p:txBody>
      </p:sp>
      <mc:AlternateContent xmlns:mc="http://schemas.openxmlformats.org/markup-compatibility/2006" xmlns:a14="http://schemas.microsoft.com/office/drawing/2010/main">
        <mc:Choice Requires="a14">
          <p:sp>
            <p:nvSpPr>
              <p:cNvPr id="2" name="文字方塊 1"/>
              <p:cNvSpPr txBox="1"/>
              <p:nvPr/>
            </p:nvSpPr>
            <p:spPr>
              <a:xfrm>
                <a:off x="467957" y="1776523"/>
                <a:ext cx="10516318" cy="48195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smtClean="0">
                              <a:latin typeface="Cambria Math" panose="02040503050406030204" pitchFamily="18" charset="0"/>
                            </a:rPr>
                          </m:ctrlPr>
                        </m:dP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m:rPr>
                                              <m:brk m:alnAt="7"/>
                                            </m:rP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m>
                                                    <m:mPr>
                                                      <m:mcs>
                                                        <m:mc>
                                                          <m:mcPr>
                                                            <m:count m:val="3"/>
                                                            <m:mcJc m:val="center"/>
                                                          </m:mcPr>
                                                        </m:mc>
                                                      </m:mcs>
                                                      <m:ctrlPr>
                                                        <a:rPr lang="en-US" altLang="zh-TW" i="1" smtClean="0">
                                                          <a:latin typeface="Cambria Math" panose="02040503050406030204" pitchFamily="18" charset="0"/>
                                                        </a:rPr>
                                                      </m:ctrlPr>
                                                    </m:mPr>
                                                    <m:mr>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
                                                            <m:r>
                                                              <a:rPr lang="en-US" altLang="zh-TW" b="0" i="1" smtClean="0">
                                                                <a:latin typeface="Cambria Math" panose="02040503050406030204" pitchFamily="18" charset="0"/>
                                                              </a:rPr>
                                                              <m:t>0</m:t>
                                                            </m:r>
                                                          </m:e>
                                                        </m:eqArr>
                                                      </m:e>
                                                      <m:e>
                                                        <m:eqArr>
                                                          <m:eqArrPr>
                                                            <m:ctrlPr>
                                                              <a:rPr lang="en-US" altLang="zh-TW" i="1" smtClean="0">
                                                                <a:latin typeface="Cambria Math" panose="02040503050406030204" pitchFamily="18" charset="0"/>
                                                              </a:rPr>
                                                            </m:ctrlPr>
                                                          </m:eqArrPr>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0</m:t>
                                                            </m:r>
                                                          </m:e>
                                                          <m:e>
                                                            <m:r>
                                                              <a:rPr lang="en-US" altLang="zh-TW" b="0" i="1" smtClean="0">
                                                                <a:latin typeface="Cambria Math" panose="02040503050406030204" pitchFamily="18" charset="0"/>
                                                              </a:rPr>
                                                              <m:t>−1</m:t>
                                                            </m:r>
                                                          </m:e>
                                                        </m:eqArr>
                                                      </m:e>
                                                    </m:mr>
                                                  </m:m>
                                                </m:e>
                                              </m:mr>
                                            </m:m>
                                          </m:e>
                                        </m:mr>
                                      </m:m>
                                    </m:e>
                                  </m:mr>
                                </m:m>
                              </m:e>
                            </m:mr>
                          </m:m>
                        </m:e>
                      </m:d>
                      <m:r>
                        <a:rPr lang="zh-TW" altLang="en-US"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eqArr>
                            <m:eqArrPr>
                              <m:ctrlPr>
                                <a:rPr lang="en-US" altLang="zh-TW" b="0" i="1" smtClean="0">
                                  <a:latin typeface="Cambria Math" panose="02040503050406030204" pitchFamily="18" charset="0"/>
                                </a:rPr>
                              </m:ctrlPr>
                            </m:eqArrPr>
                            <m:e>
                              <m:r>
                                <a:rPr lang="en-US" altLang="zh-TW" b="0" i="1" smtClean="0">
                                  <a:latin typeface="Cambria Math" panose="02040503050406030204" pitchFamily="18" charset="0"/>
                                </a:rPr>
                                <m:t>𝑓</m:t>
                              </m:r>
                              <m:r>
                                <a:rPr lang="en-US" altLang="zh-TW" b="0" i="1" smtClean="0">
                                  <a:latin typeface="Cambria Math" panose="02040503050406030204" pitchFamily="18" charset="0"/>
                                </a:rPr>
                                <m:t>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7</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8</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9</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10</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11</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12</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13</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14</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15</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16</m:t>
                              </m:r>
                            </m:e>
                            <m:e>
                              <m:r>
                                <a:rPr lang="en-US" altLang="zh-TW" b="0" i="1" smtClean="0">
                                  <a:latin typeface="Cambria Math" panose="02040503050406030204" pitchFamily="18" charset="0"/>
                                </a:rPr>
                                <m:t>𝑓</m:t>
                              </m:r>
                              <m:r>
                                <a:rPr lang="en-US" altLang="zh-TW" b="0" i="1" smtClean="0">
                                  <a:latin typeface="Cambria Math" panose="02040503050406030204" pitchFamily="18" charset="0"/>
                                </a:rPr>
                                <m:t>17</m:t>
                              </m:r>
                            </m:e>
                          </m:eqArr>
                        </m:e>
                      </m:d>
                      <m:r>
                        <a:rPr lang="en-US" altLang="zh-TW" b="0" i="0" smtClean="0">
                          <a:latin typeface="Cambria Math" panose="02040503050406030204" pitchFamily="18" charset="0"/>
                        </a:rPr>
                        <m:t>=0</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467957" y="1776523"/>
                <a:ext cx="10516318" cy="4819589"/>
              </a:xfrm>
              <a:prstGeom prst="rect">
                <a:avLst/>
              </a:prstGeom>
              <a:blipFill>
                <a:blip r:embed="rId8"/>
                <a:stretch>
                  <a:fillRect/>
                </a:stretch>
              </a:blipFill>
            </p:spPr>
            <p:txBody>
              <a:bodyPr/>
              <a:lstStyle/>
              <a:p>
                <a:r>
                  <a:rPr lang="zh-TW" altLang="en-US">
                    <a:noFill/>
                  </a:rPr>
                  <a:t> </a:t>
                </a:r>
              </a:p>
            </p:txBody>
          </p:sp>
        </mc:Fallback>
      </mc:AlternateContent>
      <p:sp>
        <p:nvSpPr>
          <p:cNvPr id="65" name="矩形 64"/>
          <p:cNvSpPr/>
          <p:nvPr/>
        </p:nvSpPr>
        <p:spPr>
          <a:xfrm flipH="1">
            <a:off x="9632690" y="1735996"/>
            <a:ext cx="635433" cy="4860116"/>
          </a:xfrm>
          <a:prstGeom prst="rect">
            <a:avLst/>
          </a:prstGeom>
          <a:solidFill>
            <a:schemeClr val="accent4">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04675" y="3422708"/>
            <a:ext cx="8858775" cy="1493241"/>
          </a:xfrm>
          <a:prstGeom prst="rect">
            <a:avLst/>
          </a:prstGeom>
          <a:solidFill>
            <a:schemeClr val="accent6">
              <a:alpha val="2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文字方塊 70"/>
          <p:cNvSpPr txBox="1"/>
          <p:nvPr/>
        </p:nvSpPr>
        <p:spPr>
          <a:xfrm>
            <a:off x="4869024" y="2983804"/>
            <a:ext cx="362600" cy="461665"/>
          </a:xfrm>
          <a:prstGeom prst="rect">
            <a:avLst/>
          </a:prstGeom>
          <a:noFill/>
        </p:spPr>
        <p:txBody>
          <a:bodyPr wrap="none" rtlCol="0">
            <a:spAutoFit/>
          </a:bodyPr>
          <a:lstStyle/>
          <a:p>
            <a:r>
              <a:rPr lang="en-US" altLang="zh-TW" sz="2400" dirty="0" smtClean="0">
                <a:solidFill>
                  <a:schemeClr val="accent6"/>
                </a:solidFill>
              </a:rPr>
              <a:t>A</a:t>
            </a:r>
            <a:endParaRPr lang="zh-TW" altLang="en-US" sz="2400" dirty="0">
              <a:solidFill>
                <a:schemeClr val="accent6"/>
              </a:solidFill>
            </a:endParaRPr>
          </a:p>
        </p:txBody>
      </p:sp>
      <p:sp>
        <p:nvSpPr>
          <p:cNvPr id="72" name="文字方塊 71"/>
          <p:cNvSpPr txBox="1"/>
          <p:nvPr/>
        </p:nvSpPr>
        <p:spPr>
          <a:xfrm>
            <a:off x="9791548" y="1223010"/>
            <a:ext cx="317716" cy="461665"/>
          </a:xfrm>
          <a:prstGeom prst="rect">
            <a:avLst/>
          </a:prstGeom>
          <a:noFill/>
        </p:spPr>
        <p:txBody>
          <a:bodyPr wrap="none" rtlCol="0">
            <a:spAutoFit/>
          </a:bodyPr>
          <a:lstStyle/>
          <a:p>
            <a:r>
              <a:rPr lang="en-US" altLang="zh-TW" sz="2400" dirty="0">
                <a:solidFill>
                  <a:schemeClr val="accent4"/>
                </a:solidFill>
              </a:rPr>
              <a:t>x</a:t>
            </a:r>
            <a:endParaRPr lang="zh-TW" altLang="en-US" sz="2400" dirty="0">
              <a:solidFill>
                <a:schemeClr val="accent4"/>
              </a:solidFill>
            </a:endParaRPr>
          </a:p>
        </p:txBody>
      </p:sp>
      <p:sp>
        <p:nvSpPr>
          <p:cNvPr id="73" name="文字方塊 72"/>
          <p:cNvSpPr txBox="1"/>
          <p:nvPr/>
        </p:nvSpPr>
        <p:spPr>
          <a:xfrm>
            <a:off x="10454187" y="3526622"/>
            <a:ext cx="346570" cy="461665"/>
          </a:xfrm>
          <a:prstGeom prst="rect">
            <a:avLst/>
          </a:prstGeom>
          <a:noFill/>
        </p:spPr>
        <p:txBody>
          <a:bodyPr wrap="none" rtlCol="0">
            <a:spAutoFit/>
          </a:bodyPr>
          <a:lstStyle/>
          <a:p>
            <a:r>
              <a:rPr lang="en-US" altLang="zh-TW" sz="2400" dirty="0">
                <a:solidFill>
                  <a:srgbClr val="FF0000"/>
                </a:solidFill>
              </a:rPr>
              <a:t>b</a:t>
            </a:r>
            <a:endParaRPr lang="zh-TW" altLang="en-US" sz="2400" dirty="0">
              <a:solidFill>
                <a:srgbClr val="FF0000"/>
              </a:solidFill>
            </a:endParaRPr>
          </a:p>
        </p:txBody>
      </p:sp>
      <p:sp>
        <p:nvSpPr>
          <p:cNvPr id="74" name="矩形 73"/>
          <p:cNvSpPr/>
          <p:nvPr/>
        </p:nvSpPr>
        <p:spPr>
          <a:xfrm>
            <a:off x="10478454" y="3988287"/>
            <a:ext cx="322303" cy="39877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cxnSp>
        <p:nvCxnSpPr>
          <p:cNvPr id="76" name="直線單箭頭接點 75"/>
          <p:cNvCxnSpPr/>
          <p:nvPr/>
        </p:nvCxnSpPr>
        <p:spPr>
          <a:xfrm>
            <a:off x="7208673" y="2697435"/>
            <a:ext cx="0" cy="64900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77" name="矩形 76"/>
          <p:cNvSpPr/>
          <p:nvPr/>
        </p:nvSpPr>
        <p:spPr>
          <a:xfrm>
            <a:off x="5594521" y="197484"/>
            <a:ext cx="3563467" cy="249995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45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49675" y="796060"/>
            <a:ext cx="6538822" cy="5909310"/>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l="13010" r="9056"/>
          <a:stretch/>
        </p:blipFill>
        <p:spPr>
          <a:xfrm>
            <a:off x="724135" y="1200019"/>
            <a:ext cx="4811279" cy="5360835"/>
          </a:xfrm>
          <a:prstGeom prst="rect">
            <a:avLst/>
          </a:prstGeom>
        </p:spPr>
      </p:pic>
      <p:sp>
        <p:nvSpPr>
          <p:cNvPr id="2" name="矩形 1"/>
          <p:cNvSpPr/>
          <p:nvPr/>
        </p:nvSpPr>
        <p:spPr>
          <a:xfrm>
            <a:off x="342108" y="339077"/>
            <a:ext cx="4763292" cy="523220"/>
          </a:xfrm>
          <a:prstGeom prst="rect">
            <a:avLst/>
          </a:prstGeom>
        </p:spPr>
        <p:txBody>
          <a:bodyPr wrap="none">
            <a:spAutoFit/>
          </a:bodyPr>
          <a:lstStyle/>
          <a:p>
            <a:r>
              <a:rPr lang="en-US" altLang="zh-TW" sz="2800" b="1" dirty="0" smtClean="0">
                <a:ea typeface="標楷體" panose="03000509000000000000" pitchFamily="65" charset="-120"/>
              </a:rPr>
              <a:t>Topological </a:t>
            </a:r>
            <a:r>
              <a:rPr lang="en-US" altLang="zh-TW" sz="2800" b="1" dirty="0">
                <a:ea typeface="標楷體" panose="03000509000000000000" pitchFamily="65" charset="-120"/>
              </a:rPr>
              <a:t>food web structure</a:t>
            </a:r>
            <a:endParaRPr lang="zh-TW" altLang="en-US" sz="2800" dirty="0"/>
          </a:p>
        </p:txBody>
      </p:sp>
      <p:graphicFrame>
        <p:nvGraphicFramePr>
          <p:cNvPr id="6" name="表格 5"/>
          <p:cNvGraphicFramePr>
            <a:graphicFrameLocks noGrp="1"/>
          </p:cNvGraphicFramePr>
          <p:nvPr>
            <p:extLst>
              <p:ext uri="{D42A27DB-BD31-4B8C-83A1-F6EECF244321}">
                <p14:modId xmlns:p14="http://schemas.microsoft.com/office/powerpoint/2010/main" val="1816203934"/>
              </p:ext>
            </p:extLst>
          </p:nvPr>
        </p:nvGraphicFramePr>
        <p:xfrm>
          <a:off x="5535416" y="424814"/>
          <a:ext cx="6174232" cy="6357980"/>
        </p:xfrm>
        <a:graphic>
          <a:graphicData uri="http://schemas.openxmlformats.org/drawingml/2006/table">
            <a:tbl>
              <a:tblPr firstRow="1" bandRow="1">
                <a:tableStyleId>{EB344D84-9AFB-497E-A393-DC336BA19D2E}</a:tableStyleId>
              </a:tblPr>
              <a:tblGrid>
                <a:gridCol w="1185066">
                  <a:extLst>
                    <a:ext uri="{9D8B030D-6E8A-4147-A177-3AD203B41FA5}">
                      <a16:colId xmlns:a16="http://schemas.microsoft.com/office/drawing/2014/main" val="1748094788"/>
                    </a:ext>
                  </a:extLst>
                </a:gridCol>
                <a:gridCol w="4989166">
                  <a:extLst>
                    <a:ext uri="{9D8B030D-6E8A-4147-A177-3AD203B41FA5}">
                      <a16:colId xmlns:a16="http://schemas.microsoft.com/office/drawing/2014/main" val="2360308015"/>
                    </a:ext>
                  </a:extLst>
                </a:gridCol>
              </a:tblGrid>
              <a:tr h="400892">
                <a:tc>
                  <a:txBody>
                    <a:bodyPr/>
                    <a:lstStyle/>
                    <a:p>
                      <a:r>
                        <a:rPr lang="en-US" altLang="zh-TW" sz="1400" dirty="0" smtClean="0"/>
                        <a:t>SYM</a:t>
                      </a:r>
                      <a:endParaRPr lang="zh-TW" altLang="en-US" sz="1400" dirty="0">
                        <a:latin typeface="+mn-lt"/>
                      </a:endParaRPr>
                    </a:p>
                  </a:txBody>
                  <a:tcPr marL="80532" marR="80532" marT="40266" marB="40266"/>
                </a:tc>
                <a:tc>
                  <a:txBody>
                    <a:bodyPr/>
                    <a:lstStyle/>
                    <a:p>
                      <a:r>
                        <a:rPr lang="en-US" altLang="zh-TW" sz="1400" dirty="0" smtClean="0"/>
                        <a:t>MEANING</a:t>
                      </a:r>
                      <a:endParaRPr lang="zh-TW" altLang="en-US" sz="1400" dirty="0">
                        <a:latin typeface="+mn-lt"/>
                      </a:endParaRPr>
                    </a:p>
                  </a:txBody>
                  <a:tcPr marL="80532" marR="80532" marT="40266" marB="40266"/>
                </a:tc>
                <a:extLst>
                  <a:ext uri="{0D108BD9-81ED-4DB2-BD59-A6C34878D82A}">
                    <a16:rowId xmlns:a16="http://schemas.microsoft.com/office/drawing/2014/main" val="3094469595"/>
                  </a:ext>
                </a:extLst>
              </a:tr>
              <a:tr h="372318">
                <a:tc>
                  <a:txBody>
                    <a:bodyPr/>
                    <a:lstStyle/>
                    <a:p>
                      <a:r>
                        <a:rPr lang="en-US" altLang="zh-TW" sz="1400" dirty="0" smtClean="0"/>
                        <a:t>POC-&gt;SED</a:t>
                      </a:r>
                      <a:endParaRPr lang="zh-TW" altLang="en-US" sz="1400" dirty="0">
                        <a:latin typeface="+mn-lt"/>
                      </a:endParaRPr>
                    </a:p>
                  </a:txBody>
                  <a:tcPr marL="80532" marR="80532" marT="40266" marB="40266"/>
                </a:tc>
                <a:tc>
                  <a:txBody>
                    <a:bodyPr/>
                    <a:lstStyle/>
                    <a:p>
                      <a:r>
                        <a:rPr lang="en-US" altLang="zh-TW" sz="1400" dirty="0" smtClean="0"/>
                        <a:t>Organic matter derived from the water column</a:t>
                      </a:r>
                      <a:endParaRPr lang="zh-TW" altLang="en-US" sz="1400" dirty="0">
                        <a:latin typeface="+mn-lt"/>
                      </a:endParaRPr>
                    </a:p>
                  </a:txBody>
                  <a:tcPr marL="80532" marR="80532" marT="40266" marB="40266"/>
                </a:tc>
                <a:extLst>
                  <a:ext uri="{0D108BD9-81ED-4DB2-BD59-A6C34878D82A}">
                    <a16:rowId xmlns:a16="http://schemas.microsoft.com/office/drawing/2014/main" val="3169836619"/>
                  </a:ext>
                </a:extLst>
              </a:tr>
              <a:tr h="372318">
                <a:tc>
                  <a:txBody>
                    <a:bodyPr/>
                    <a:lstStyle/>
                    <a:p>
                      <a:r>
                        <a:rPr lang="en-US" altLang="zh-TW" sz="1400" dirty="0" smtClean="0"/>
                        <a:t>SED-&gt;EXP_S</a:t>
                      </a:r>
                      <a:endParaRPr lang="zh-TW" altLang="en-US" sz="1400" dirty="0">
                        <a:latin typeface="+mn-lt"/>
                      </a:endParaRPr>
                    </a:p>
                  </a:txBody>
                  <a:tcPr marL="80532" marR="80532" marT="40266" marB="40266"/>
                </a:tc>
                <a:tc>
                  <a:txBody>
                    <a:bodyPr/>
                    <a:lstStyle/>
                    <a:p>
                      <a:r>
                        <a:rPr lang="en-US" altLang="zh-TW" sz="1400" dirty="0" smtClean="0"/>
                        <a:t>Sediment</a:t>
                      </a:r>
                      <a:r>
                        <a:rPr lang="en-US" altLang="zh-TW" sz="1400" baseline="0" dirty="0" smtClean="0"/>
                        <a:t> export(e.g. downslope, burial…)</a:t>
                      </a:r>
                      <a:endParaRPr lang="zh-TW" altLang="en-US" sz="1400" dirty="0">
                        <a:latin typeface="+mn-lt"/>
                      </a:endParaRPr>
                    </a:p>
                  </a:txBody>
                  <a:tcPr marL="80532" marR="80532" marT="40266" marB="40266"/>
                </a:tc>
                <a:extLst>
                  <a:ext uri="{0D108BD9-81ED-4DB2-BD59-A6C34878D82A}">
                    <a16:rowId xmlns:a16="http://schemas.microsoft.com/office/drawing/2014/main" val="3863493398"/>
                  </a:ext>
                </a:extLst>
              </a:tr>
              <a:tr h="372318">
                <a:tc>
                  <a:txBody>
                    <a:bodyPr/>
                    <a:lstStyle/>
                    <a:p>
                      <a:r>
                        <a:rPr lang="en-US" altLang="zh-TW" sz="1400" dirty="0" smtClean="0"/>
                        <a:t>SED-&gt;BAC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137605535"/>
                  </a:ext>
                </a:extLst>
              </a:tr>
              <a:tr h="372318">
                <a:tc>
                  <a:txBody>
                    <a:bodyPr/>
                    <a:lstStyle/>
                    <a:p>
                      <a:r>
                        <a:rPr lang="en-US" altLang="zh-TW" sz="1400" dirty="0" smtClean="0"/>
                        <a:t>BAC-&gt;SED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smtClean="0"/>
                        <a:t>Bacteria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079069678"/>
                  </a:ext>
                </a:extLst>
              </a:tr>
              <a:tr h="372318">
                <a:tc>
                  <a:txBody>
                    <a:bodyPr/>
                    <a:lstStyle/>
                    <a:p>
                      <a:r>
                        <a:rPr lang="en-US" altLang="zh-TW" sz="1400" dirty="0" smtClean="0"/>
                        <a:t>SED-&gt;MEI</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Meiofauna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2926865966"/>
                  </a:ext>
                </a:extLst>
              </a:tr>
              <a:tr h="372318">
                <a:tc>
                  <a:txBody>
                    <a:bodyPr/>
                    <a:lstStyle/>
                    <a:p>
                      <a:r>
                        <a:rPr lang="en-US" altLang="zh-TW" sz="1400" dirty="0" smtClean="0"/>
                        <a:t>MEI-&gt;SED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478006076"/>
                  </a:ext>
                </a:extLst>
              </a:tr>
              <a:tr h="372318">
                <a:tc>
                  <a:txBody>
                    <a:bodyPr/>
                    <a:lstStyle/>
                    <a:p>
                      <a:r>
                        <a:rPr lang="en-US" altLang="zh-TW" sz="1400" dirty="0" smtClean="0"/>
                        <a:t>SED-&gt;MAC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baseline="0" dirty="0" smtClean="0"/>
                        <a:t> feed on detritus OC</a:t>
                      </a:r>
                      <a:endParaRPr lang="zh-TW" altLang="en-US" sz="1400" dirty="0" smtClean="0">
                        <a:latin typeface="+mn-lt"/>
                      </a:endParaRPr>
                    </a:p>
                  </a:txBody>
                  <a:tcPr marL="80532" marR="80532" marT="40266" marB="40266"/>
                </a:tc>
                <a:extLst>
                  <a:ext uri="{0D108BD9-81ED-4DB2-BD59-A6C34878D82A}">
                    <a16:rowId xmlns:a16="http://schemas.microsoft.com/office/drawing/2014/main" val="3011315748"/>
                  </a:ext>
                </a:extLst>
              </a:tr>
              <a:tr h="372318">
                <a:tc>
                  <a:txBody>
                    <a:bodyPr/>
                    <a:lstStyle/>
                    <a:p>
                      <a:r>
                        <a:rPr lang="en-US" altLang="zh-TW" sz="1400" dirty="0" smtClean="0"/>
                        <a:t>MAC-&gt;SED</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Macrofauna</a:t>
                      </a:r>
                      <a:r>
                        <a:rPr lang="en-US" altLang="zh-TW" sz="1400" baseline="0" dirty="0" smtClean="0"/>
                        <a:t> feces deposit on sediment</a:t>
                      </a:r>
                      <a:endParaRPr lang="zh-TW" altLang="en-US" sz="1400" dirty="0" smtClean="0">
                        <a:latin typeface="+mn-lt"/>
                      </a:endParaRPr>
                    </a:p>
                  </a:txBody>
                  <a:tcPr marL="80532" marR="80532" marT="40266" marB="40266"/>
                </a:tc>
                <a:extLst>
                  <a:ext uri="{0D108BD9-81ED-4DB2-BD59-A6C34878D82A}">
                    <a16:rowId xmlns:a16="http://schemas.microsoft.com/office/drawing/2014/main" val="1242351842"/>
                  </a:ext>
                </a:extLst>
              </a:tr>
              <a:tr h="372318">
                <a:tc>
                  <a:txBody>
                    <a:bodyPr/>
                    <a:lstStyle/>
                    <a:p>
                      <a:r>
                        <a:rPr lang="en-US" altLang="zh-TW" sz="1400" dirty="0" smtClean="0"/>
                        <a:t>BAC-&gt;MEI</a:t>
                      </a:r>
                      <a:endParaRPr lang="zh-TW" altLang="en-US" sz="1400" dirty="0">
                        <a:latin typeface="+mn-lt"/>
                      </a:endParaRPr>
                    </a:p>
                  </a:txBody>
                  <a:tcPr marL="80532" marR="80532" marT="40266" marB="40266"/>
                </a:tc>
                <a:tc>
                  <a:txBody>
                    <a:bodyPr/>
                    <a:lstStyle/>
                    <a:p>
                      <a:r>
                        <a:rPr lang="en-US" altLang="zh-TW" sz="1400" dirty="0" err="1" smtClean="0"/>
                        <a:t>Meiofauna</a:t>
                      </a:r>
                      <a:r>
                        <a:rPr lang="en-US" altLang="zh-TW" sz="1400" dirty="0" smtClean="0"/>
                        <a:t> feed</a:t>
                      </a:r>
                      <a:r>
                        <a:rPr lang="en-US" altLang="zh-TW" sz="1400" baseline="0" dirty="0" smtClean="0"/>
                        <a:t> on bacteria</a:t>
                      </a:r>
                      <a:endParaRPr lang="zh-TW" altLang="en-US" sz="1400" dirty="0">
                        <a:latin typeface="+mn-lt"/>
                      </a:endParaRPr>
                    </a:p>
                  </a:txBody>
                  <a:tcPr marL="80532" marR="80532" marT="40266" marB="40266"/>
                </a:tc>
                <a:extLst>
                  <a:ext uri="{0D108BD9-81ED-4DB2-BD59-A6C34878D82A}">
                    <a16:rowId xmlns:a16="http://schemas.microsoft.com/office/drawing/2014/main" val="3886726899"/>
                  </a:ext>
                </a:extLst>
              </a:tr>
              <a:tr h="372318">
                <a:tc>
                  <a:txBody>
                    <a:bodyPr/>
                    <a:lstStyle/>
                    <a:p>
                      <a:r>
                        <a:rPr lang="en-US" altLang="zh-TW" sz="1400" dirty="0" smtClean="0"/>
                        <a:t>BAC-&gt;MAC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baseline="0" dirty="0" smtClean="0"/>
                        <a:t> feed on bacteria</a:t>
                      </a:r>
                      <a:endParaRPr lang="zh-TW" altLang="en-US" sz="1400" dirty="0">
                        <a:latin typeface="+mn-lt"/>
                      </a:endParaRPr>
                    </a:p>
                  </a:txBody>
                  <a:tcPr marL="80532" marR="80532" marT="40266" marB="40266"/>
                </a:tc>
                <a:extLst>
                  <a:ext uri="{0D108BD9-81ED-4DB2-BD59-A6C34878D82A}">
                    <a16:rowId xmlns:a16="http://schemas.microsoft.com/office/drawing/2014/main" val="1509275914"/>
                  </a:ext>
                </a:extLst>
              </a:tr>
              <a:tr h="372318">
                <a:tc>
                  <a:txBody>
                    <a:bodyPr/>
                    <a:lstStyle/>
                    <a:p>
                      <a:r>
                        <a:rPr lang="en-US" altLang="zh-TW" sz="1400" dirty="0" smtClean="0"/>
                        <a:t>MEI-&gt;MAC</a:t>
                      </a:r>
                      <a:endParaRPr lang="zh-TW" altLang="en-US" sz="1400" dirty="0">
                        <a:latin typeface="+mn-lt"/>
                      </a:endParaRPr>
                    </a:p>
                  </a:txBody>
                  <a:tcPr marL="80532" marR="80532" marT="40266" marB="40266"/>
                </a:tc>
                <a:tc>
                  <a:txBody>
                    <a:bodyPr/>
                    <a:lstStyle/>
                    <a:p>
                      <a:r>
                        <a:rPr lang="en-US" altLang="zh-TW" sz="1400" dirty="0" err="1" smtClean="0"/>
                        <a:t>Macrofauna</a:t>
                      </a:r>
                      <a:r>
                        <a:rPr lang="en-US" altLang="zh-TW" sz="1400" dirty="0" smtClean="0"/>
                        <a:t> feed on</a:t>
                      </a:r>
                      <a:r>
                        <a:rPr lang="en-US" altLang="zh-TW" sz="1400" baseline="0" dirty="0" smtClean="0"/>
                        <a:t> </a:t>
                      </a:r>
                      <a:r>
                        <a:rPr lang="en-US" altLang="zh-TW" sz="1400" baseline="0" dirty="0" err="1" smtClean="0"/>
                        <a:t>meiofauna</a:t>
                      </a:r>
                      <a:endParaRPr lang="zh-TW" altLang="en-US" sz="1400" dirty="0">
                        <a:latin typeface="+mn-lt"/>
                      </a:endParaRPr>
                    </a:p>
                  </a:txBody>
                  <a:tcPr marL="80532" marR="80532" marT="40266" marB="40266"/>
                </a:tc>
                <a:extLst>
                  <a:ext uri="{0D108BD9-81ED-4DB2-BD59-A6C34878D82A}">
                    <a16:rowId xmlns:a16="http://schemas.microsoft.com/office/drawing/2014/main" val="424432162"/>
                  </a:ext>
                </a:extLst>
              </a:tr>
              <a:tr h="372318">
                <a:tc>
                  <a:txBody>
                    <a:bodyPr/>
                    <a:lstStyle/>
                    <a:p>
                      <a:r>
                        <a:rPr lang="en-US" altLang="zh-TW" sz="1400" dirty="0" smtClean="0"/>
                        <a:t>MEI-&gt;EXP_B</a:t>
                      </a:r>
                      <a:endParaRPr lang="zh-TW" altLang="en-US" sz="1400" dirty="0">
                        <a:latin typeface="+mn-lt"/>
                      </a:endParaRPr>
                    </a:p>
                  </a:txBody>
                  <a:tcPr marL="80532" marR="80532" marT="40266" marB="40266"/>
                </a:tc>
                <a:tc>
                  <a:txBody>
                    <a:bodyPr/>
                    <a:lstStyle/>
                    <a:p>
                      <a:r>
                        <a:rPr lang="en-US" altLang="zh-TW" sz="1400" baseline="0" dirty="0" err="1" smtClean="0"/>
                        <a:t>Meiofauna</a:t>
                      </a:r>
                      <a:r>
                        <a:rPr lang="en-US" altLang="zh-TW" sz="1400" baseline="0" dirty="0" smtClean="0"/>
                        <a:t> predated by other </a:t>
                      </a:r>
                      <a:r>
                        <a:rPr lang="en-US" altLang="zh-TW" sz="1400" dirty="0" err="1" smtClean="0"/>
                        <a:t>benthopelagic</a:t>
                      </a:r>
                      <a:r>
                        <a:rPr lang="en-US" altLang="zh-TW" sz="1400" dirty="0" smtClean="0"/>
                        <a:t>/pelagic predators </a:t>
                      </a:r>
                      <a:endParaRPr lang="zh-TW" altLang="en-US" sz="1400" dirty="0">
                        <a:latin typeface="+mn-lt"/>
                      </a:endParaRPr>
                    </a:p>
                  </a:txBody>
                  <a:tcPr marL="80532" marR="80532" marT="40266" marB="40266"/>
                </a:tc>
                <a:extLst>
                  <a:ext uri="{0D108BD9-81ED-4DB2-BD59-A6C34878D82A}">
                    <a16:rowId xmlns:a16="http://schemas.microsoft.com/office/drawing/2014/main" val="756354211"/>
                  </a:ext>
                </a:extLst>
              </a:tr>
              <a:tr h="3723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MAC-&gt;EXP_B</a:t>
                      </a:r>
                      <a:endParaRPr lang="zh-TW" altLang="en-US" sz="1400" dirty="0" smtClean="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en-US" altLang="zh-TW" sz="1400" dirty="0" smtClean="0"/>
                        <a:t> </a:t>
                      </a:r>
                      <a:r>
                        <a:rPr lang="en-US" altLang="zh-TW" sz="1400" baseline="0" dirty="0" smtClean="0"/>
                        <a:t>predated by other </a:t>
                      </a:r>
                      <a:r>
                        <a:rPr lang="en-US" altLang="zh-TW" sz="1400" dirty="0" err="1" smtClean="0"/>
                        <a:t>benthopelagic</a:t>
                      </a:r>
                      <a:r>
                        <a:rPr lang="en-US" altLang="zh-TW" sz="1400" dirty="0" smtClean="0"/>
                        <a:t>/pelagic predators </a:t>
                      </a:r>
                      <a:endParaRPr lang="zh-TW" altLang="en-US" sz="1400" dirty="0" smtClean="0">
                        <a:latin typeface="+mn-lt"/>
                      </a:endParaRPr>
                    </a:p>
                  </a:txBody>
                  <a:tcPr marL="80532" marR="80532" marT="40266" marB="40266"/>
                </a:tc>
                <a:extLst>
                  <a:ext uri="{0D108BD9-81ED-4DB2-BD59-A6C34878D82A}">
                    <a16:rowId xmlns:a16="http://schemas.microsoft.com/office/drawing/2014/main" val="570368666"/>
                  </a:ext>
                </a:extLst>
              </a:tr>
              <a:tr h="372318">
                <a:tc>
                  <a:txBody>
                    <a:bodyPr/>
                    <a:lstStyle/>
                    <a:p>
                      <a:r>
                        <a:rPr lang="en-US" altLang="zh-TW" sz="1400" dirty="0" smtClean="0"/>
                        <a:t>BAC-&gt;DIC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Bacteria 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1135518816"/>
                  </a:ext>
                </a:extLst>
              </a:tr>
              <a:tr h="372318">
                <a:tc>
                  <a:txBody>
                    <a:bodyPr/>
                    <a:lstStyle/>
                    <a:p>
                      <a:r>
                        <a:rPr lang="en-US" altLang="zh-TW" sz="1400" dirty="0" smtClean="0"/>
                        <a:t>MEI-&gt;DIC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err="1" smtClean="0"/>
                        <a:t>Meiofauna</a:t>
                      </a:r>
                      <a:r>
                        <a:rPr lang="en-US" altLang="zh-TW" sz="1400" baseline="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3951586236"/>
                  </a:ext>
                </a:extLst>
              </a:tr>
              <a:tr h="372318">
                <a:tc>
                  <a:txBody>
                    <a:bodyPr/>
                    <a:lstStyle/>
                    <a:p>
                      <a:r>
                        <a:rPr lang="en-US" altLang="zh-TW" sz="1400" dirty="0" smtClean="0"/>
                        <a:t>MAC-&gt;DIC</a:t>
                      </a:r>
                      <a:endParaRPr lang="zh-TW" altLang="en-US" sz="1400" dirty="0">
                        <a:latin typeface="+mn-lt"/>
                      </a:endParaRPr>
                    </a:p>
                  </a:txBody>
                  <a:tcPr marL="80532" marR="80532" marT="40266" marB="4026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err="1" smtClean="0"/>
                        <a:t>Macrofauna</a:t>
                      </a:r>
                      <a:r>
                        <a:rPr lang="zh-TW" altLang="en-US" sz="1400" dirty="0" smtClean="0"/>
                        <a:t> </a:t>
                      </a:r>
                      <a:r>
                        <a:rPr lang="en-US" altLang="zh-TW" sz="1400" dirty="0" smtClean="0"/>
                        <a:t>respiration</a:t>
                      </a:r>
                      <a:endParaRPr lang="zh-TW" altLang="en-US" sz="1400" dirty="0" smtClean="0">
                        <a:latin typeface="+mn-lt"/>
                      </a:endParaRPr>
                    </a:p>
                  </a:txBody>
                  <a:tcPr marL="80532" marR="80532" marT="40266" marB="40266"/>
                </a:tc>
                <a:extLst>
                  <a:ext uri="{0D108BD9-81ED-4DB2-BD59-A6C34878D82A}">
                    <a16:rowId xmlns:a16="http://schemas.microsoft.com/office/drawing/2014/main" val="2429297240"/>
                  </a:ext>
                </a:extLst>
              </a:tr>
            </a:tbl>
          </a:graphicData>
        </a:graphic>
      </p:graphicFrame>
      <p:grpSp>
        <p:nvGrpSpPr>
          <p:cNvPr id="16" name="群組 15"/>
          <p:cNvGrpSpPr/>
          <p:nvPr/>
        </p:nvGrpSpPr>
        <p:grpSpPr>
          <a:xfrm>
            <a:off x="217819" y="1200019"/>
            <a:ext cx="2347827" cy="5053058"/>
            <a:chOff x="217819" y="1200019"/>
            <a:chExt cx="2347827" cy="5053058"/>
          </a:xfrm>
        </p:grpSpPr>
        <p:sp>
          <p:nvSpPr>
            <p:cNvPr id="3" name="矩形 2"/>
            <p:cNvSpPr/>
            <p:nvPr/>
          </p:nvSpPr>
          <p:spPr>
            <a:xfrm>
              <a:off x="461639" y="1200019"/>
              <a:ext cx="674703" cy="362451"/>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461639" y="1690894"/>
              <a:ext cx="674703" cy="439748"/>
            </a:xfrm>
            <a:prstGeom prst="ellipse">
              <a:avLst/>
            </a:prstGeom>
            <a:solidFill>
              <a:srgbClr val="FF7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6131" y="1223916"/>
              <a:ext cx="745717" cy="338554"/>
            </a:xfrm>
            <a:prstGeom prst="rect">
              <a:avLst/>
            </a:prstGeom>
          </p:spPr>
          <p:txBody>
            <a:bodyPr wrap="none">
              <a:spAutoFit/>
            </a:bodyPr>
            <a:lstStyle/>
            <a:p>
              <a:r>
                <a:rPr lang="en-US" altLang="zh-TW" sz="1600" dirty="0">
                  <a:ea typeface="標楷體" panose="03000509000000000000" pitchFamily="65" charset="-120"/>
                </a:rPr>
                <a:t>abiotic</a:t>
              </a:r>
              <a:endParaRPr lang="zh-TW" altLang="en-US" sz="1600" dirty="0"/>
            </a:p>
          </p:txBody>
        </p:sp>
        <p:sp>
          <p:nvSpPr>
            <p:cNvPr id="10" name="矩形 9"/>
            <p:cNvSpPr/>
            <p:nvPr/>
          </p:nvSpPr>
          <p:spPr>
            <a:xfrm>
              <a:off x="474220" y="1730915"/>
              <a:ext cx="649537" cy="338554"/>
            </a:xfrm>
            <a:prstGeom prst="rect">
              <a:avLst/>
            </a:prstGeom>
          </p:spPr>
          <p:txBody>
            <a:bodyPr wrap="none">
              <a:spAutoFit/>
            </a:bodyPr>
            <a:lstStyle/>
            <a:p>
              <a:r>
                <a:rPr lang="en-US" altLang="zh-TW" sz="1600" dirty="0" smtClean="0">
                  <a:ea typeface="標楷體" panose="03000509000000000000" pitchFamily="65" charset="-120"/>
                </a:rPr>
                <a:t>biotic</a:t>
              </a:r>
              <a:endParaRPr lang="zh-TW" altLang="en-US" sz="1600" dirty="0"/>
            </a:p>
          </p:txBody>
        </p:sp>
        <p:cxnSp>
          <p:nvCxnSpPr>
            <p:cNvPr id="11" name="直線單箭頭接點 10"/>
            <p:cNvCxnSpPr/>
            <p:nvPr/>
          </p:nvCxnSpPr>
          <p:spPr>
            <a:xfrm flipV="1">
              <a:off x="342108" y="4852759"/>
              <a:ext cx="675901" cy="4494"/>
            </a:xfrm>
            <a:prstGeom prst="straightConnector1">
              <a:avLst/>
            </a:prstGeom>
            <a:solidFill>
              <a:schemeClr val="tx1"/>
            </a:solidFill>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342107" y="5585114"/>
              <a:ext cx="675901" cy="4494"/>
            </a:xfrm>
            <a:prstGeom prst="straightConnector1">
              <a:avLst/>
            </a:prstGeom>
            <a:solidFill>
              <a:schemeClr val="tx1"/>
            </a:solidFill>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42107" y="5863169"/>
              <a:ext cx="675901" cy="4494"/>
            </a:xfrm>
            <a:prstGeom prst="straightConnector1">
              <a:avLst/>
            </a:prstGeom>
            <a:solidFill>
              <a:schemeClr val="tx1"/>
            </a:solidFill>
            <a:ln w="76200">
              <a:solidFill>
                <a:srgbClr val="FF786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7820" y="4909366"/>
              <a:ext cx="1324080" cy="338554"/>
            </a:xfrm>
            <a:prstGeom prst="rect">
              <a:avLst/>
            </a:prstGeom>
          </p:spPr>
          <p:txBody>
            <a:bodyPr wrap="none">
              <a:spAutoFit/>
            </a:bodyPr>
            <a:lstStyle/>
            <a:p>
              <a:r>
                <a:rPr lang="en-US" altLang="zh-TW" sz="1600" dirty="0"/>
                <a:t>Internal flows</a:t>
              </a:r>
            </a:p>
          </p:txBody>
        </p:sp>
        <p:sp>
          <p:nvSpPr>
            <p:cNvPr id="15" name="矩形 14"/>
            <p:cNvSpPr/>
            <p:nvPr/>
          </p:nvSpPr>
          <p:spPr>
            <a:xfrm>
              <a:off x="217819" y="5914523"/>
              <a:ext cx="2347827" cy="338554"/>
            </a:xfrm>
            <a:prstGeom prst="rect">
              <a:avLst/>
            </a:prstGeom>
          </p:spPr>
          <p:txBody>
            <a:bodyPr wrap="square">
              <a:spAutoFit/>
            </a:bodyPr>
            <a:lstStyle/>
            <a:p>
              <a:r>
                <a:rPr lang="en-US" altLang="zh-TW" sz="1600" dirty="0" smtClean="0"/>
                <a:t>Exchange </a:t>
              </a:r>
              <a:r>
                <a:rPr lang="en-US" altLang="zh-TW" sz="1600" dirty="0"/>
                <a:t>with external</a:t>
              </a:r>
              <a:endParaRPr lang="zh-TW" altLang="en-US" sz="1600" dirty="0"/>
            </a:p>
          </p:txBody>
        </p:sp>
      </p:grpSp>
    </p:spTree>
    <p:extLst>
      <p:ext uri="{BB962C8B-B14F-4D97-AF65-F5344CB8AC3E}">
        <p14:creationId xmlns:p14="http://schemas.microsoft.com/office/powerpoint/2010/main" val="66407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852728777"/>
              </p:ext>
            </p:extLst>
          </p:nvPr>
        </p:nvGraphicFramePr>
        <p:xfrm>
          <a:off x="118872" y="4329198"/>
          <a:ext cx="11903797" cy="259588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600" dirty="0" smtClean="0"/>
                        <a:t>Cruise</a:t>
                      </a:r>
                      <a:endParaRPr lang="zh-TW" altLang="en-US"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pPr algn="ctr"/>
                      <a:endParaRPr lang="zh-TW" altLang="en-US" dirty="0"/>
                    </a:p>
                  </a:txBody>
                  <a:tcPr>
                    <a:solidFill>
                      <a:schemeClr val="accent1">
                        <a:lumMod val="40000"/>
                        <a:lumOff val="60000"/>
                      </a:schemeClr>
                    </a:solidFill>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bl>
          </a:graphicData>
        </a:graphic>
      </p:graphicFrame>
      <p:sp>
        <p:nvSpPr>
          <p:cNvPr id="6" name="文字方塊 5"/>
          <p:cNvSpPr txBox="1"/>
          <p:nvPr/>
        </p:nvSpPr>
        <p:spPr>
          <a:xfrm>
            <a:off x="1227667" y="3959866"/>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7" name="文字方塊 6"/>
          <p:cNvSpPr txBox="1"/>
          <p:nvPr/>
        </p:nvSpPr>
        <p:spPr>
          <a:xfrm>
            <a:off x="3215229" y="3950658"/>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5180587" y="3945412"/>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pic>
        <p:nvPicPr>
          <p:cNvPr id="2" name="圖片 1"/>
          <p:cNvPicPr>
            <a:picLocks noChangeAspect="1"/>
          </p:cNvPicPr>
          <p:nvPr/>
        </p:nvPicPr>
        <p:blipFill rotWithShape="1">
          <a:blip r:embed="rId2"/>
          <a:srcRect l="1241" t="5697" r="887" b="1821"/>
          <a:stretch/>
        </p:blipFill>
        <p:spPr>
          <a:xfrm>
            <a:off x="228602" y="74033"/>
            <a:ext cx="7365732" cy="3915047"/>
          </a:xfrm>
          <a:prstGeom prst="rect">
            <a:avLst/>
          </a:prstGeom>
        </p:spPr>
      </p:pic>
      <p:sp>
        <p:nvSpPr>
          <p:cNvPr id="5" name="文字方塊 4"/>
          <p:cNvSpPr txBox="1"/>
          <p:nvPr/>
        </p:nvSpPr>
        <p:spPr>
          <a:xfrm>
            <a:off x="7594334" y="463238"/>
            <a:ext cx="4568076" cy="2308324"/>
          </a:xfrm>
          <a:prstGeom prst="rect">
            <a:avLst/>
          </a:prstGeom>
          <a:noFill/>
        </p:spPr>
        <p:txBody>
          <a:bodyPr wrap="square" rtlCol="0">
            <a:spAutoFit/>
          </a:bodyPr>
          <a:lstStyle/>
          <a:p>
            <a:r>
              <a:rPr lang="en-US" altLang="zh-TW" dirty="0" smtClean="0"/>
              <a:t>Step:</a:t>
            </a:r>
          </a:p>
          <a:p>
            <a:pPr marL="342900" indent="-342900">
              <a:buFont typeface="+mj-lt"/>
              <a:buAutoNum type="arabicPeriod"/>
            </a:pPr>
            <a:r>
              <a:rPr lang="en-US" altLang="zh-TW" dirty="0" smtClean="0"/>
              <a:t>Calculate volume</a:t>
            </a:r>
            <a:r>
              <a:rPr lang="zh-TW" altLang="en-US" dirty="0" smtClean="0"/>
              <a:t> </a:t>
            </a:r>
            <a:r>
              <a:rPr lang="en-US" altLang="zh-TW" dirty="0" smtClean="0"/>
              <a:t>(core area * 10cm)</a:t>
            </a:r>
          </a:p>
          <a:p>
            <a:pPr marL="342900" indent="-342900">
              <a:buFont typeface="+mj-lt"/>
              <a:buAutoNum type="arabicPeriod"/>
            </a:pPr>
            <a:r>
              <a:rPr lang="en-US" altLang="zh-TW" dirty="0" smtClean="0"/>
              <a:t>Volume*density*TOC(%) -&gt; </a:t>
            </a:r>
            <a:r>
              <a:rPr lang="en-US" altLang="zh-TW" dirty="0" err="1" smtClean="0"/>
              <a:t>mgC</a:t>
            </a:r>
            <a:r>
              <a:rPr lang="en-US" altLang="zh-TW" dirty="0" smtClean="0"/>
              <a:t>/m2</a:t>
            </a:r>
          </a:p>
          <a:p>
            <a:pPr marL="342900" indent="-342900">
              <a:buFont typeface="+mj-lt"/>
              <a:buAutoNum type="arabicPeriod"/>
            </a:pPr>
            <a:r>
              <a:rPr lang="en-US" altLang="zh-TW" dirty="0" smtClean="0"/>
              <a:t>Section types (2):</a:t>
            </a:r>
          </a:p>
          <a:p>
            <a:pPr marL="800100" lvl="1" indent="-342900">
              <a:buFont typeface="Arial" panose="020B0604020202020204" pitchFamily="34" charset="0"/>
              <a:buChar char="•"/>
            </a:pPr>
            <a:r>
              <a:rPr lang="en-US" altLang="zh-TW" dirty="0" smtClean="0"/>
              <a:t>0-1 cm only -&gt; *10</a:t>
            </a:r>
          </a:p>
          <a:p>
            <a:pPr marL="800100" lvl="1" indent="-342900">
              <a:buFont typeface="Arial" panose="020B0604020202020204" pitchFamily="34" charset="0"/>
              <a:buChar char="•"/>
            </a:pPr>
            <a:r>
              <a:rPr lang="en-US" altLang="zh-TW" dirty="0" smtClean="0"/>
              <a:t>(0-1)+(1-2)+(2-3)+(3-4)+(4-5)+5*(9-10)</a:t>
            </a:r>
          </a:p>
          <a:p>
            <a:pPr marL="342900" indent="-342900">
              <a:buFont typeface="+mj-lt"/>
              <a:buAutoNum type="arabicPeriod"/>
            </a:pPr>
            <a:r>
              <a:rPr lang="en-US" altLang="zh-TW" dirty="0" smtClean="0"/>
              <a:t>Define season</a:t>
            </a:r>
          </a:p>
          <a:p>
            <a:endParaRPr lang="zh-TW" altLang="en-US" dirty="0"/>
          </a:p>
        </p:txBody>
      </p:sp>
    </p:spTree>
    <p:extLst>
      <p:ext uri="{BB962C8B-B14F-4D97-AF65-F5344CB8AC3E}">
        <p14:creationId xmlns:p14="http://schemas.microsoft.com/office/powerpoint/2010/main" val="3895552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032845547"/>
              </p:ext>
            </p:extLst>
          </p:nvPr>
        </p:nvGraphicFramePr>
        <p:xfrm>
          <a:off x="118872" y="4329198"/>
          <a:ext cx="11903797" cy="2595880"/>
        </p:xfrm>
        <a:graphic>
          <a:graphicData uri="http://schemas.openxmlformats.org/drawingml/2006/table">
            <a:tbl>
              <a:tblPr firstRow="1" bandRow="1">
                <a:tableStyleId>{C083E6E3-FA7D-4D7B-A595-EF9225AFEA82}</a:tableStyleId>
              </a:tblPr>
              <a:tblGrid>
                <a:gridCol w="1092568">
                  <a:extLst>
                    <a:ext uri="{9D8B030D-6E8A-4147-A177-3AD203B41FA5}">
                      <a16:colId xmlns:a16="http://schemas.microsoft.com/office/drawing/2014/main" val="1838242143"/>
                    </a:ext>
                  </a:extLst>
                </a:gridCol>
                <a:gridCol w="982839">
                  <a:extLst>
                    <a:ext uri="{9D8B030D-6E8A-4147-A177-3AD203B41FA5}">
                      <a16:colId xmlns:a16="http://schemas.microsoft.com/office/drawing/2014/main" val="1332549774"/>
                    </a:ext>
                  </a:extLst>
                </a:gridCol>
                <a:gridCol w="982839">
                  <a:extLst>
                    <a:ext uri="{9D8B030D-6E8A-4147-A177-3AD203B41FA5}">
                      <a16:colId xmlns:a16="http://schemas.microsoft.com/office/drawing/2014/main" val="4128456881"/>
                    </a:ext>
                  </a:extLst>
                </a:gridCol>
                <a:gridCol w="982839">
                  <a:extLst>
                    <a:ext uri="{9D8B030D-6E8A-4147-A177-3AD203B41FA5}">
                      <a16:colId xmlns:a16="http://schemas.microsoft.com/office/drawing/2014/main" val="3573311972"/>
                    </a:ext>
                  </a:extLst>
                </a:gridCol>
                <a:gridCol w="982839">
                  <a:extLst>
                    <a:ext uri="{9D8B030D-6E8A-4147-A177-3AD203B41FA5}">
                      <a16:colId xmlns:a16="http://schemas.microsoft.com/office/drawing/2014/main" val="3720481788"/>
                    </a:ext>
                  </a:extLst>
                </a:gridCol>
                <a:gridCol w="982839">
                  <a:extLst>
                    <a:ext uri="{9D8B030D-6E8A-4147-A177-3AD203B41FA5}">
                      <a16:colId xmlns:a16="http://schemas.microsoft.com/office/drawing/2014/main" val="3104488203"/>
                    </a:ext>
                  </a:extLst>
                </a:gridCol>
                <a:gridCol w="982839">
                  <a:extLst>
                    <a:ext uri="{9D8B030D-6E8A-4147-A177-3AD203B41FA5}">
                      <a16:colId xmlns:a16="http://schemas.microsoft.com/office/drawing/2014/main" val="1515094969"/>
                    </a:ext>
                  </a:extLst>
                </a:gridCol>
                <a:gridCol w="982839">
                  <a:extLst>
                    <a:ext uri="{9D8B030D-6E8A-4147-A177-3AD203B41FA5}">
                      <a16:colId xmlns:a16="http://schemas.microsoft.com/office/drawing/2014/main" val="3455686137"/>
                    </a:ext>
                  </a:extLst>
                </a:gridCol>
                <a:gridCol w="982839">
                  <a:extLst>
                    <a:ext uri="{9D8B030D-6E8A-4147-A177-3AD203B41FA5}">
                      <a16:colId xmlns:a16="http://schemas.microsoft.com/office/drawing/2014/main" val="1942758909"/>
                    </a:ext>
                  </a:extLst>
                </a:gridCol>
                <a:gridCol w="982839">
                  <a:extLst>
                    <a:ext uri="{9D8B030D-6E8A-4147-A177-3AD203B41FA5}">
                      <a16:colId xmlns:a16="http://schemas.microsoft.com/office/drawing/2014/main" val="3012996623"/>
                    </a:ext>
                  </a:extLst>
                </a:gridCol>
                <a:gridCol w="982839">
                  <a:extLst>
                    <a:ext uri="{9D8B030D-6E8A-4147-A177-3AD203B41FA5}">
                      <a16:colId xmlns:a16="http://schemas.microsoft.com/office/drawing/2014/main" val="1283609156"/>
                    </a:ext>
                  </a:extLst>
                </a:gridCol>
                <a:gridCol w="982839">
                  <a:extLst>
                    <a:ext uri="{9D8B030D-6E8A-4147-A177-3AD203B41FA5}">
                      <a16:colId xmlns:a16="http://schemas.microsoft.com/office/drawing/2014/main" val="1278584084"/>
                    </a:ext>
                  </a:extLst>
                </a:gridCol>
              </a:tblGrid>
              <a:tr h="370840">
                <a:tc>
                  <a:txBody>
                    <a:bodyPr/>
                    <a:lstStyle/>
                    <a:p>
                      <a:r>
                        <a:rPr lang="en-US" altLang="zh-TW" sz="1600" dirty="0" smtClean="0"/>
                        <a:t>Cruise</a:t>
                      </a:r>
                      <a:endParaRPr lang="zh-TW" altLang="en-US" dirty="0"/>
                    </a:p>
                  </a:txBody>
                  <a:tcPr/>
                </a:tc>
                <a:tc>
                  <a:txBody>
                    <a:bodyPr/>
                    <a:lstStyle/>
                    <a:p>
                      <a:r>
                        <a:rPr lang="en-US" altLang="zh-TW" sz="1400" dirty="0" smtClean="0"/>
                        <a:t>NOR_T004</a:t>
                      </a:r>
                      <a:endParaRPr lang="zh-TW" altLang="en-US" sz="1400" dirty="0"/>
                    </a:p>
                  </a:txBody>
                  <a:tcPr>
                    <a:solidFill>
                      <a:schemeClr val="accent1">
                        <a:lumMod val="40000"/>
                        <a:lumOff val="60000"/>
                      </a:schemeClr>
                    </a:solidFill>
                  </a:tcPr>
                </a:tc>
                <a:tc>
                  <a:txBody>
                    <a:bodyPr/>
                    <a:lstStyle/>
                    <a:p>
                      <a:r>
                        <a:rPr lang="en-US" altLang="zh-TW" sz="1400" dirty="0" smtClean="0"/>
                        <a:t>OR1_1096</a:t>
                      </a:r>
                      <a:endParaRPr lang="zh-TW" altLang="en-US" sz="1400" dirty="0"/>
                    </a:p>
                  </a:txBody>
                  <a:tcPr>
                    <a:solidFill>
                      <a:schemeClr val="accent1">
                        <a:lumMod val="40000"/>
                        <a:lumOff val="60000"/>
                      </a:schemeClr>
                    </a:solidFill>
                  </a:tcPr>
                </a:tc>
                <a:tc>
                  <a:txBody>
                    <a:bodyPr/>
                    <a:lstStyle/>
                    <a:p>
                      <a:r>
                        <a:rPr lang="en-US" altLang="zh-TW" sz="1400" dirty="0" smtClean="0"/>
                        <a:t>OR1_1099</a:t>
                      </a:r>
                      <a:endParaRPr lang="zh-TW" altLang="en-US" sz="1400" dirty="0"/>
                    </a:p>
                  </a:txBody>
                  <a:tcPr>
                    <a:solidFill>
                      <a:schemeClr val="accent4">
                        <a:lumMod val="20000"/>
                        <a:lumOff val="80000"/>
                      </a:schemeClr>
                    </a:solidFill>
                  </a:tcPr>
                </a:tc>
                <a:tc>
                  <a:txBody>
                    <a:bodyPr/>
                    <a:lstStyle/>
                    <a:p>
                      <a:r>
                        <a:rPr lang="en-US" altLang="zh-TW" sz="1400" dirty="0" smtClean="0"/>
                        <a:t>OR1_1102</a:t>
                      </a:r>
                      <a:endParaRPr lang="zh-TW" altLang="en-US" sz="1400" dirty="0"/>
                    </a:p>
                  </a:txBody>
                  <a:tcPr>
                    <a:solidFill>
                      <a:schemeClr val="accent4">
                        <a:lumMod val="20000"/>
                        <a:lumOff val="80000"/>
                      </a:schemeClr>
                    </a:solidFill>
                  </a:tcPr>
                </a:tc>
                <a:tc>
                  <a:txBody>
                    <a:bodyPr/>
                    <a:lstStyle/>
                    <a:p>
                      <a:r>
                        <a:rPr lang="en-US" altLang="zh-TW" sz="1400" dirty="0" smtClean="0"/>
                        <a:t>OR1_1114</a:t>
                      </a:r>
                      <a:endParaRPr lang="zh-TW" altLang="en-US" sz="1400" dirty="0"/>
                    </a:p>
                  </a:txBody>
                  <a:tcPr/>
                </a:tc>
                <a:tc>
                  <a:txBody>
                    <a:bodyPr/>
                    <a:lstStyle/>
                    <a:p>
                      <a:r>
                        <a:rPr lang="en-US" altLang="zh-TW" sz="1400" dirty="0" smtClean="0"/>
                        <a:t>OR1_1126</a:t>
                      </a:r>
                      <a:endParaRPr lang="zh-TW" altLang="en-US" sz="1400" dirty="0"/>
                    </a:p>
                  </a:txBody>
                  <a:tcPr>
                    <a:solidFill>
                      <a:schemeClr val="accent1">
                        <a:lumMod val="40000"/>
                        <a:lumOff val="60000"/>
                      </a:schemeClr>
                    </a:solidFill>
                  </a:tcPr>
                </a:tc>
                <a:tc>
                  <a:txBody>
                    <a:bodyPr/>
                    <a:lstStyle/>
                    <a:p>
                      <a:r>
                        <a:rPr lang="en-US" altLang="zh-TW" sz="1400" dirty="0" smtClean="0"/>
                        <a:t>OR1_1128</a:t>
                      </a:r>
                      <a:endParaRPr lang="zh-TW" altLang="en-US" sz="1400" dirty="0"/>
                    </a:p>
                  </a:txBody>
                  <a:tcPr>
                    <a:solidFill>
                      <a:schemeClr val="accent4">
                        <a:lumMod val="20000"/>
                        <a:lumOff val="80000"/>
                      </a:schemeClr>
                    </a:solidFill>
                  </a:tcPr>
                </a:tc>
                <a:tc>
                  <a:txBody>
                    <a:bodyPr/>
                    <a:lstStyle/>
                    <a:p>
                      <a:r>
                        <a:rPr lang="en-US" altLang="zh-TW" sz="1400" dirty="0" smtClean="0"/>
                        <a:t>OR1_1151</a:t>
                      </a:r>
                      <a:endParaRPr lang="zh-TW" altLang="en-US" sz="1400" dirty="0"/>
                    </a:p>
                  </a:txBody>
                  <a:tcPr>
                    <a:solidFill>
                      <a:schemeClr val="accent1">
                        <a:lumMod val="40000"/>
                        <a:lumOff val="60000"/>
                      </a:schemeClr>
                    </a:solidFill>
                  </a:tcPr>
                </a:tc>
                <a:tc>
                  <a:txBody>
                    <a:bodyPr/>
                    <a:lstStyle/>
                    <a:p>
                      <a:r>
                        <a:rPr lang="en-US" altLang="zh-TW" sz="1400" dirty="0" smtClean="0"/>
                        <a:t>OR1_1190</a:t>
                      </a:r>
                      <a:endParaRPr lang="zh-TW" altLang="en-US" sz="1400" dirty="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OR1_1219</a:t>
                      </a:r>
                      <a:endParaRPr lang="zh-TW" altLang="en-US" sz="1400" dirty="0" smtClean="0"/>
                    </a:p>
                  </a:txBody>
                  <a:tcP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400" dirty="0" smtClean="0"/>
                        <a:t>OR1_1242</a:t>
                      </a:r>
                      <a:endParaRPr lang="zh-TW" altLang="en-US" sz="1400" dirty="0" smtClean="0"/>
                    </a:p>
                  </a:txBody>
                  <a:tcP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t>Date</a:t>
                      </a:r>
                      <a:endParaRPr lang="zh-TW" altLang="en-US" sz="1400" dirty="0"/>
                    </a:p>
                  </a:txBody>
                  <a:tcPr/>
                </a:tc>
                <a:tc>
                  <a:txBody>
                    <a:bodyPr/>
                    <a:lstStyle/>
                    <a:p>
                      <a:pPr algn="ctr"/>
                      <a:r>
                        <a:rPr lang="en-US" altLang="zh-TW" sz="1400" b="0" i="0" kern="1200" dirty="0" smtClean="0">
                          <a:solidFill>
                            <a:schemeClr val="tx1"/>
                          </a:solidFill>
                          <a:effectLst/>
                          <a:latin typeface="+mn-lt"/>
                          <a:ea typeface="+mn-ea"/>
                          <a:cs typeface="+mn-cs"/>
                        </a:rPr>
                        <a:t>2020/11</a:t>
                      </a:r>
                      <a:endParaRPr lang="zh-TW" altLang="en-US" sz="1400" dirty="0"/>
                    </a:p>
                  </a:txBody>
                  <a:tcPr>
                    <a:solidFill>
                      <a:schemeClr val="accent1">
                        <a:lumMod val="40000"/>
                        <a:lumOff val="60000"/>
                      </a:schemeClr>
                    </a:solidFill>
                  </a:tcPr>
                </a:tc>
                <a:tc>
                  <a:txBody>
                    <a:bodyPr/>
                    <a:lstStyle/>
                    <a:p>
                      <a:pPr algn="ctr"/>
                      <a:r>
                        <a:rPr lang="en-US" altLang="zh-TW" sz="1400" dirty="0" smtClean="0"/>
                        <a:t>2014/11</a:t>
                      </a:r>
                      <a:endParaRPr lang="zh-TW" altLang="en-US" sz="1400"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2015/03</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2015/08</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2015/11</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2016/02</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t>2016/10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2018/03-4</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2019/03-4</a:t>
                      </a:r>
                      <a:endParaRPr kumimoji="0" lang="zh-TW" altLang="en-US" sz="14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effectLst/>
                        </a:rPr>
                        <a:t>2019/10</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t>Detritus</a:t>
                      </a:r>
                      <a:endParaRPr lang="zh-TW" altLang="en-US" sz="1400"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t>Bacteria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t>Meiofauna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err="1" smtClean="0"/>
                        <a:t>Macrofauna</a:t>
                      </a:r>
                      <a:endParaRPr lang="zh-TW" altLang="en-US" sz="1400"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t>TOU</a:t>
                      </a:r>
                      <a:endParaRPr lang="zh-TW" altLang="en-US" sz="1400" dirty="0"/>
                    </a:p>
                  </a:txBody>
                  <a:tcPr/>
                </a:tc>
                <a:tc>
                  <a:txBody>
                    <a:bodyPr/>
                    <a:lstStyle/>
                    <a:p>
                      <a:pPr algn="ctr"/>
                      <a:endParaRPr lang="zh-TW" altLang="en-US" dirty="0"/>
                    </a:p>
                  </a:txBody>
                  <a:tcPr>
                    <a:solidFill>
                      <a:schemeClr val="accent1">
                        <a:lumMod val="40000"/>
                        <a:lumOff val="6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bl>
          </a:graphicData>
        </a:graphic>
      </p:graphicFrame>
      <p:sp>
        <p:nvSpPr>
          <p:cNvPr id="6" name="文字方塊 5"/>
          <p:cNvSpPr txBox="1"/>
          <p:nvPr/>
        </p:nvSpPr>
        <p:spPr>
          <a:xfrm>
            <a:off x="1227667" y="3959866"/>
            <a:ext cx="922047" cy="369332"/>
          </a:xfrm>
          <a:prstGeom prst="rect">
            <a:avLst/>
          </a:prstGeom>
          <a:noFill/>
        </p:spPr>
        <p:txBody>
          <a:bodyPr wrap="none" rtlCol="0">
            <a:spAutoFit/>
          </a:bodyPr>
          <a:lstStyle/>
          <a:p>
            <a:r>
              <a:rPr lang="en-US" altLang="zh-TW" dirty="0" smtClean="0">
                <a:solidFill>
                  <a:schemeClr val="accent1">
                    <a:lumMod val="60000"/>
                    <a:lumOff val="40000"/>
                  </a:schemeClr>
                </a:solidFill>
              </a:rPr>
              <a:t>autumn</a:t>
            </a:r>
            <a:endParaRPr lang="zh-TW" altLang="en-US" dirty="0">
              <a:solidFill>
                <a:schemeClr val="accent1">
                  <a:lumMod val="60000"/>
                  <a:lumOff val="40000"/>
                </a:schemeClr>
              </a:solidFill>
            </a:endParaRPr>
          </a:p>
        </p:txBody>
      </p:sp>
      <p:sp>
        <p:nvSpPr>
          <p:cNvPr id="7" name="文字方塊 6"/>
          <p:cNvSpPr txBox="1"/>
          <p:nvPr/>
        </p:nvSpPr>
        <p:spPr>
          <a:xfrm>
            <a:off x="3215229" y="3950658"/>
            <a:ext cx="760144" cy="369332"/>
          </a:xfrm>
          <a:prstGeom prst="rect">
            <a:avLst/>
          </a:prstGeom>
          <a:noFill/>
        </p:spPr>
        <p:txBody>
          <a:bodyPr wrap="none" rtlCol="0">
            <a:spAutoFit/>
          </a:bodyPr>
          <a:lstStyle/>
          <a:p>
            <a:r>
              <a:rPr lang="en-US" altLang="zh-TW" dirty="0" smtClean="0">
                <a:solidFill>
                  <a:schemeClr val="accent4">
                    <a:lumMod val="60000"/>
                    <a:lumOff val="40000"/>
                  </a:schemeClr>
                </a:solidFill>
              </a:rPr>
              <a:t>spring</a:t>
            </a:r>
            <a:endParaRPr lang="zh-TW" altLang="en-US" dirty="0">
              <a:solidFill>
                <a:schemeClr val="accent4">
                  <a:lumMod val="60000"/>
                  <a:lumOff val="40000"/>
                </a:schemeClr>
              </a:solidFill>
            </a:endParaRPr>
          </a:p>
        </p:txBody>
      </p:sp>
      <p:sp>
        <p:nvSpPr>
          <p:cNvPr id="9" name="文字方塊 8"/>
          <p:cNvSpPr txBox="1"/>
          <p:nvPr/>
        </p:nvSpPr>
        <p:spPr>
          <a:xfrm>
            <a:off x="5180587" y="3945412"/>
            <a:ext cx="1220212" cy="369332"/>
          </a:xfrm>
          <a:prstGeom prst="rect">
            <a:avLst/>
          </a:prstGeom>
          <a:noFill/>
        </p:spPr>
        <p:txBody>
          <a:bodyPr wrap="square" rtlCol="0">
            <a:spAutoFit/>
          </a:bodyPr>
          <a:lstStyle/>
          <a:p>
            <a:r>
              <a:rPr lang="en-US" altLang="zh-TW" dirty="0" smtClean="0">
                <a:solidFill>
                  <a:schemeClr val="bg2">
                    <a:lumMod val="50000"/>
                  </a:schemeClr>
                </a:solidFill>
              </a:rPr>
              <a:t>summer</a:t>
            </a:r>
            <a:endParaRPr lang="zh-TW" altLang="en-US" dirty="0">
              <a:solidFill>
                <a:schemeClr val="bg2">
                  <a:lumMod val="50000"/>
                </a:schemeClr>
              </a:solidFill>
            </a:endParaRPr>
          </a:p>
        </p:txBody>
      </p:sp>
      <p:sp>
        <p:nvSpPr>
          <p:cNvPr id="8" name="文字方塊 7"/>
          <p:cNvSpPr txBox="1"/>
          <p:nvPr/>
        </p:nvSpPr>
        <p:spPr>
          <a:xfrm>
            <a:off x="201880" y="265889"/>
            <a:ext cx="758541" cy="523220"/>
          </a:xfrm>
          <a:prstGeom prst="rect">
            <a:avLst/>
          </a:prstGeom>
          <a:noFill/>
        </p:spPr>
        <p:txBody>
          <a:bodyPr wrap="none" rtlCol="0">
            <a:spAutoFit/>
          </a:bodyPr>
          <a:lstStyle/>
          <a:p>
            <a:r>
              <a:rPr lang="en-US" altLang="zh-TW" sz="2800" dirty="0" smtClean="0"/>
              <a:t>GS1</a:t>
            </a:r>
            <a:endParaRPr lang="zh-TW" altLang="en-US" sz="2800" dirty="0"/>
          </a:p>
        </p:txBody>
      </p:sp>
    </p:spTree>
    <p:extLst>
      <p:ext uri="{BB962C8B-B14F-4D97-AF65-F5344CB8AC3E}">
        <p14:creationId xmlns:p14="http://schemas.microsoft.com/office/powerpoint/2010/main" val="92187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833" t="4568" r="833"/>
          <a:stretch/>
        </p:blipFill>
        <p:spPr>
          <a:xfrm>
            <a:off x="330200" y="519302"/>
            <a:ext cx="7780550" cy="4247432"/>
          </a:xfrm>
          <a:prstGeom prst="rect">
            <a:avLst/>
          </a:prstGeom>
        </p:spPr>
      </p:pic>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350270</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104003.4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65.31</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12.74</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0.63</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3.65</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dirty="0" smtClean="0"/>
                            <a:t>7.70</a:t>
                          </a:r>
                        </a:p>
                      </a:txBody>
                      <a:tcPr anchor="ctr"/>
                    </a:tc>
                    <a:extLst>
                      <a:ext uri="{0D108BD9-81ED-4DB2-BD59-A6C34878D82A}">
                        <a16:rowId xmlns:a16="http://schemas.microsoft.com/office/drawing/2014/main" val="1523799684"/>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1248139514"/>
                  </p:ext>
                </p:extLst>
              </p:nvPr>
            </p:nvGraphicFramePr>
            <p:xfrm>
              <a:off x="7225294" y="4267013"/>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701040">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endParaRPr lang="zh-TW"/>
                        </a:p>
                      </a:txBody>
                      <a:tcPr anchor="ctr">
                        <a:blipFill>
                          <a:blip r:embed="rId3"/>
                          <a:stretch>
                            <a:fillRect l="-102965" t="-183333" r="-1078" b="-327273"/>
                          </a:stretch>
                        </a:blipFill>
                      </a:tcP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endParaRPr lang="zh-TW"/>
                        </a:p>
                      </a:txBody>
                      <a:tcPr anchor="ctr">
                        <a:blipFill>
                          <a:blip r:embed="rId3"/>
                          <a:stretch>
                            <a:fillRect l="-102965" t="-283333" r="-1078" b="-227273"/>
                          </a:stretch>
                        </a:blipFill>
                      </a:tcP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endParaRPr lang="zh-TW"/>
                        </a:p>
                      </a:txBody>
                      <a:tcPr anchor="ctr">
                        <a:blipFill>
                          <a:blip r:embed="rId3"/>
                          <a:stretch>
                            <a:fillRect l="-102965" t="-377612" r="-1078" b="-123881"/>
                          </a:stretch>
                        </a:blipFill>
                      </a:tcP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endParaRPr lang="zh-TW"/>
                        </a:p>
                      </a:txBody>
                      <a:tcPr anchor="ctr">
                        <a:blipFill>
                          <a:blip r:embed="rId3"/>
                          <a:stretch>
                            <a:fillRect l="-102965" t="-484848" r="-1078" b="-25758"/>
                          </a:stretch>
                        </a:blipFill>
                      </a:tcPr>
                    </a:tc>
                    <a:extLst>
                      <a:ext uri="{0D108BD9-81ED-4DB2-BD59-A6C34878D82A}">
                        <a16:rowId xmlns:a16="http://schemas.microsoft.com/office/drawing/2014/main" val="1523799684"/>
                      </a:ext>
                    </a:extLst>
                  </a:tr>
                </a:tbl>
              </a:graphicData>
            </a:graphic>
          </p:graphicFrame>
        </mc:Fallback>
      </mc:AlternateContent>
    </p:spTree>
    <p:extLst>
      <p:ext uri="{BB962C8B-B14F-4D97-AF65-F5344CB8AC3E}">
        <p14:creationId xmlns:p14="http://schemas.microsoft.com/office/powerpoint/2010/main" val="824115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8670</TotalTime>
  <Words>1043</Words>
  <Application>Microsoft Office PowerPoint</Application>
  <PresentationFormat>寬螢幕</PresentationFormat>
  <Paragraphs>367</Paragraphs>
  <Slides>19</Slides>
  <Notes>5</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19</vt:i4>
      </vt:variant>
    </vt:vector>
  </HeadingPairs>
  <TitlesOfParts>
    <vt:vector size="28" baseType="lpstr">
      <vt:lpstr>新細明體</vt:lpstr>
      <vt:lpstr>標楷體</vt:lpstr>
      <vt:lpstr>Arial</vt:lpstr>
      <vt:lpstr>Calibri</vt:lpstr>
      <vt:lpstr>Calibri Light</vt:lpstr>
      <vt:lpstr>Cambria Math</vt:lpstr>
      <vt:lpstr>Times New Roman</vt:lpstr>
      <vt:lpstr>Wingdings</vt:lpstr>
      <vt:lpstr>Office 佈景主題</vt:lpstr>
      <vt:lpstr>GC1_LIM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69</cp:revision>
  <dcterms:created xsi:type="dcterms:W3CDTF">2021-09-01T07:54:39Z</dcterms:created>
  <dcterms:modified xsi:type="dcterms:W3CDTF">2022-01-10T10:47:17Z</dcterms:modified>
</cp:coreProperties>
</file>